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0" r:id="rId1"/>
  </p:sldMasterIdLst>
  <p:notesMasterIdLst>
    <p:notesMasterId r:id="rId21"/>
  </p:notesMasterIdLst>
  <p:sldIdLst>
    <p:sldId id="256" r:id="rId2"/>
    <p:sldId id="265" r:id="rId3"/>
    <p:sldId id="269" r:id="rId4"/>
    <p:sldId id="263" r:id="rId5"/>
    <p:sldId id="267" r:id="rId6"/>
    <p:sldId id="264" r:id="rId7"/>
    <p:sldId id="262" r:id="rId8"/>
    <p:sldId id="261" r:id="rId9"/>
    <p:sldId id="273" r:id="rId10"/>
    <p:sldId id="274" r:id="rId11"/>
    <p:sldId id="271" r:id="rId12"/>
    <p:sldId id="277" r:id="rId13"/>
    <p:sldId id="275" r:id="rId14"/>
    <p:sldId id="270" r:id="rId15"/>
    <p:sldId id="268" r:id="rId16"/>
    <p:sldId id="276" r:id="rId17"/>
    <p:sldId id="272" r:id="rId18"/>
    <p:sldId id="279" r:id="rId19"/>
    <p:sldId id="278"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3"/>
    <p:restoredTop sz="69260"/>
  </p:normalViewPr>
  <p:slideViewPr>
    <p:cSldViewPr snapToGrid="0" snapToObjects="1">
      <p:cViewPr varScale="1">
        <p:scale>
          <a:sx n="82" d="100"/>
          <a:sy n="82" d="100"/>
        </p:scale>
        <p:origin x="17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DF36-004B-0642-9DCE-A82A444D1BA7}" type="datetimeFigureOut">
              <a:rPr lang="de-DE" smtClean="0"/>
              <a:t>07.06.17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59069-2022-494C-91E8-D46DC869BF35}" type="slidenum">
              <a:rPr lang="de-DE" smtClean="0"/>
              <a:t>‹Nr.›</a:t>
            </a:fld>
            <a:endParaRPr lang="de-DE"/>
          </a:p>
        </p:txBody>
      </p:sp>
    </p:spTree>
    <p:extLst>
      <p:ext uri="{BB962C8B-B14F-4D97-AF65-F5344CB8AC3E}">
        <p14:creationId xmlns:p14="http://schemas.microsoft.com/office/powerpoint/2010/main" val="11007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egislation-securite.tn)/" TargetMode="External"/><Relationship Id="rId4" Type="http://schemas.openxmlformats.org/officeDocument/2006/relationships/hyperlink" Target="http://www.dcaf.ch/" TargetMode="External"/><Relationship Id="rId5" Type="http://schemas.openxmlformats.org/officeDocument/2006/relationships/hyperlink" Target="http://www.dcaf-tunisie.org/"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BE59069-2022-494C-91E8-D46DC869BF35}" type="slidenum">
              <a:rPr lang="de-DE" smtClean="0"/>
              <a:t>1</a:t>
            </a:fld>
            <a:endParaRPr lang="de-DE"/>
          </a:p>
        </p:txBody>
      </p:sp>
    </p:spTree>
    <p:extLst>
      <p:ext uri="{BB962C8B-B14F-4D97-AF65-F5344CB8AC3E}">
        <p14:creationId xmlns:p14="http://schemas.microsoft.com/office/powerpoint/2010/main" val="173587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BE59069-2022-494C-91E8-D46DC869BF35}" type="slidenum">
              <a:rPr lang="de-DE" smtClean="0"/>
              <a:t>10</a:t>
            </a:fld>
            <a:endParaRPr lang="de-DE"/>
          </a:p>
        </p:txBody>
      </p:sp>
    </p:spTree>
    <p:extLst>
      <p:ext uri="{BB962C8B-B14F-4D97-AF65-F5344CB8AC3E}">
        <p14:creationId xmlns:p14="http://schemas.microsoft.com/office/powerpoint/2010/main" val="51273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BE59069-2022-494C-91E8-D46DC869BF35}" type="slidenum">
              <a:rPr lang="de-DE" smtClean="0"/>
              <a:t>14</a:t>
            </a:fld>
            <a:endParaRPr lang="de-DE"/>
          </a:p>
        </p:txBody>
      </p:sp>
    </p:spTree>
    <p:extLst>
      <p:ext uri="{BB962C8B-B14F-4D97-AF65-F5344CB8AC3E}">
        <p14:creationId xmlns:p14="http://schemas.microsoft.com/office/powerpoint/2010/main" val="208398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Which</a:t>
            </a:r>
            <a:r>
              <a:rPr lang="de-DE" dirty="0" smtClean="0"/>
              <a:t> open </a:t>
            </a:r>
            <a:r>
              <a:rPr lang="de-DE" dirty="0" err="1" smtClean="0"/>
              <a:t>data</a:t>
            </a:r>
            <a:r>
              <a:rPr lang="de-DE" dirty="0" smtClean="0"/>
              <a:t> </a:t>
            </a:r>
            <a:r>
              <a:rPr lang="de-DE" dirty="0" err="1" smtClean="0"/>
              <a:t>sets</a:t>
            </a:r>
            <a:r>
              <a:rPr lang="de-DE" dirty="0" smtClean="0"/>
              <a:t> do </a:t>
            </a:r>
            <a:r>
              <a:rPr lang="de-DE" dirty="0" err="1" smtClean="0"/>
              <a:t>you</a:t>
            </a:r>
            <a:r>
              <a:rPr lang="de-DE" dirty="0" smtClean="0"/>
              <a:t> </a:t>
            </a:r>
            <a:r>
              <a:rPr lang="de-DE" dirty="0" err="1" smtClean="0"/>
              <a:t>use</a:t>
            </a:r>
            <a:r>
              <a:rPr lang="de-DE" dirty="0" smtClean="0"/>
              <a:t>? -&gt; Laws / </a:t>
            </a:r>
            <a:r>
              <a:rPr lang="de-DE" dirty="0" err="1" smtClean="0"/>
              <a:t>regulations</a:t>
            </a:r>
            <a:r>
              <a:rPr lang="de-DE" dirty="0" smtClean="0"/>
              <a:t> </a:t>
            </a:r>
            <a:r>
              <a:rPr lang="de-DE" dirty="0" err="1" smtClean="0"/>
              <a:t>and</a:t>
            </a:r>
            <a:r>
              <a:rPr lang="de-DE" dirty="0" smtClean="0"/>
              <a:t> </a:t>
            </a:r>
            <a:r>
              <a:rPr lang="de-DE" dirty="0" err="1" smtClean="0"/>
              <a:t>court</a:t>
            </a:r>
            <a:r>
              <a:rPr lang="de-DE" dirty="0" smtClean="0"/>
              <a:t> </a:t>
            </a:r>
            <a:r>
              <a:rPr lang="de-DE" dirty="0" err="1" smtClean="0"/>
              <a:t>decisions</a:t>
            </a:r>
            <a:r>
              <a:rPr lang="de-DE" dirty="0" smtClean="0"/>
              <a:t> </a:t>
            </a:r>
            <a:r>
              <a:rPr lang="de-DE" dirty="0" err="1" smtClean="0"/>
              <a:t>from</a:t>
            </a:r>
            <a:r>
              <a:rPr lang="de-DE" dirty="0" smtClean="0"/>
              <a:t> </a:t>
            </a:r>
            <a:r>
              <a:rPr lang="de-DE" dirty="0" err="1" smtClean="0"/>
              <a:t>various</a:t>
            </a:r>
            <a:r>
              <a:rPr lang="de-DE" dirty="0" smtClean="0"/>
              <a:t> countries </a:t>
            </a:r>
          </a:p>
          <a:p>
            <a:r>
              <a:rPr lang="de-DE" dirty="0" err="1" smtClean="0"/>
              <a:t>What</a:t>
            </a:r>
            <a:r>
              <a:rPr lang="de-DE" dirty="0" smtClean="0"/>
              <a:t> </a:t>
            </a:r>
            <a:r>
              <a:rPr lang="de-DE" dirty="0" err="1" smtClean="0"/>
              <a:t>is</a:t>
            </a:r>
            <a:r>
              <a:rPr lang="de-DE" dirty="0" smtClean="0"/>
              <a:t> </a:t>
            </a:r>
            <a:r>
              <a:rPr lang="de-DE" dirty="0" err="1" smtClean="0"/>
              <a:t>your</a:t>
            </a:r>
            <a:r>
              <a:rPr lang="de-DE" dirty="0" smtClean="0"/>
              <a:t> </a:t>
            </a:r>
            <a:r>
              <a:rPr lang="de-DE" dirty="0" err="1" smtClean="0"/>
              <a:t>business</a:t>
            </a:r>
            <a:r>
              <a:rPr lang="de-DE" dirty="0" smtClean="0"/>
              <a:t> </a:t>
            </a:r>
            <a:r>
              <a:rPr lang="de-DE" dirty="0" err="1" smtClean="0"/>
              <a:t>case</a:t>
            </a:r>
            <a:r>
              <a:rPr lang="de-DE" dirty="0" smtClean="0"/>
              <a:t>? -&gt; </a:t>
            </a:r>
            <a:r>
              <a:rPr lang="de-DE" dirty="0" err="1" smtClean="0"/>
              <a:t>We</a:t>
            </a:r>
            <a:r>
              <a:rPr lang="de-DE" dirty="0" smtClean="0"/>
              <a:t> </a:t>
            </a:r>
            <a:r>
              <a:rPr lang="de-DE" dirty="0" err="1" smtClean="0"/>
              <a:t>transform</a:t>
            </a:r>
            <a:r>
              <a:rPr lang="de-DE" dirty="0" smtClean="0"/>
              <a:t> </a:t>
            </a:r>
            <a:r>
              <a:rPr lang="de-DE" dirty="0" err="1" smtClean="0"/>
              <a:t>complex</a:t>
            </a:r>
            <a:r>
              <a:rPr lang="de-DE" dirty="0" smtClean="0"/>
              <a:t> </a:t>
            </a:r>
            <a:r>
              <a:rPr lang="de-DE" dirty="0" err="1" smtClean="0"/>
              <a:t>regulations</a:t>
            </a:r>
            <a:r>
              <a:rPr lang="de-DE" dirty="0" smtClean="0"/>
              <a:t> in </a:t>
            </a:r>
            <a:r>
              <a:rPr lang="de-DE" dirty="0" err="1" smtClean="0"/>
              <a:t>to</a:t>
            </a:r>
            <a:r>
              <a:rPr lang="de-DE" dirty="0" smtClean="0"/>
              <a:t> easy </a:t>
            </a:r>
            <a:r>
              <a:rPr lang="de-DE" dirty="0" err="1" smtClean="0"/>
              <a:t>to</a:t>
            </a:r>
            <a:r>
              <a:rPr lang="de-DE" dirty="0" smtClean="0"/>
              <a:t> </a:t>
            </a:r>
            <a:r>
              <a:rPr lang="de-DE" dirty="0" err="1" smtClean="0"/>
              <a:t>use</a:t>
            </a:r>
            <a:r>
              <a:rPr lang="de-DE" dirty="0" smtClean="0"/>
              <a:t> digital </a:t>
            </a:r>
            <a:r>
              <a:rPr lang="de-DE" dirty="0" err="1" smtClean="0"/>
              <a:t>compliance</a:t>
            </a:r>
            <a:r>
              <a:rPr lang="de-DE" dirty="0" smtClean="0"/>
              <a:t> </a:t>
            </a:r>
            <a:r>
              <a:rPr lang="de-DE" dirty="0" err="1" smtClean="0"/>
              <a:t>rules</a:t>
            </a:r>
            <a:r>
              <a:rPr lang="de-DE" dirty="0" smtClean="0"/>
              <a:t>. Through an API </a:t>
            </a:r>
            <a:r>
              <a:rPr lang="de-DE" dirty="0" err="1" smtClean="0"/>
              <a:t>we</a:t>
            </a:r>
            <a:r>
              <a:rPr lang="de-DE" dirty="0" smtClean="0"/>
              <a:t> </a:t>
            </a:r>
            <a:r>
              <a:rPr lang="de-DE" dirty="0" err="1" smtClean="0"/>
              <a:t>offer</a:t>
            </a:r>
            <a:r>
              <a:rPr lang="de-DE" dirty="0" smtClean="0"/>
              <a:t> </a:t>
            </a:r>
            <a:r>
              <a:rPr lang="de-DE" dirty="0" err="1" smtClean="0"/>
              <a:t>our</a:t>
            </a:r>
            <a:r>
              <a:rPr lang="de-DE" dirty="0" smtClean="0"/>
              <a:t> </a:t>
            </a:r>
            <a:r>
              <a:rPr lang="de-DE" dirty="0" err="1" smtClean="0"/>
              <a:t>clients</a:t>
            </a:r>
            <a:r>
              <a:rPr lang="de-DE" dirty="0" smtClean="0"/>
              <a:t> </a:t>
            </a:r>
            <a:r>
              <a:rPr lang="de-DE" dirty="0" err="1" smtClean="0"/>
              <a:t>binary</a:t>
            </a:r>
            <a:r>
              <a:rPr lang="de-DE" dirty="0" smtClean="0"/>
              <a:t> </a:t>
            </a:r>
            <a:r>
              <a:rPr lang="de-DE" dirty="0" err="1" smtClean="0"/>
              <a:t>answers</a:t>
            </a:r>
            <a:r>
              <a:rPr lang="de-DE" dirty="0" smtClean="0"/>
              <a:t> </a:t>
            </a:r>
            <a:r>
              <a:rPr lang="de-DE" dirty="0" err="1" smtClean="0"/>
              <a:t>to</a:t>
            </a:r>
            <a:r>
              <a:rPr lang="de-DE" dirty="0" smtClean="0"/>
              <a:t> </a:t>
            </a:r>
            <a:r>
              <a:rPr lang="de-DE" dirty="0" err="1" smtClean="0"/>
              <a:t>regulatory</a:t>
            </a:r>
            <a:r>
              <a:rPr lang="de-DE" dirty="0" smtClean="0"/>
              <a:t> </a:t>
            </a:r>
            <a:r>
              <a:rPr lang="de-DE" dirty="0" err="1" smtClean="0"/>
              <a:t>questions</a:t>
            </a:r>
            <a:r>
              <a:rPr lang="de-DE" dirty="0" smtClean="0"/>
              <a:t> relevant </a:t>
            </a:r>
            <a:r>
              <a:rPr lang="de-DE" dirty="0" err="1" smtClean="0"/>
              <a:t>for</a:t>
            </a:r>
            <a:r>
              <a:rPr lang="de-DE" dirty="0" smtClean="0"/>
              <a:t> </a:t>
            </a:r>
            <a:r>
              <a:rPr lang="de-DE" dirty="0" err="1" smtClean="0"/>
              <a:t>conducting</a:t>
            </a:r>
            <a:r>
              <a:rPr lang="de-DE" dirty="0" smtClean="0"/>
              <a:t> </a:t>
            </a:r>
            <a:r>
              <a:rPr lang="de-DE" dirty="0" err="1" smtClean="0"/>
              <a:t>financial</a:t>
            </a:r>
            <a:r>
              <a:rPr lang="de-DE" dirty="0" smtClean="0"/>
              <a:t> </a:t>
            </a:r>
            <a:r>
              <a:rPr lang="de-DE" dirty="0" err="1" smtClean="0"/>
              <a:t>activities</a:t>
            </a:r>
            <a:r>
              <a:rPr lang="de-DE" dirty="0" smtClean="0"/>
              <a:t> in </a:t>
            </a:r>
            <a:r>
              <a:rPr lang="de-DE" dirty="0" err="1" smtClean="0"/>
              <a:t>various</a:t>
            </a:r>
            <a:r>
              <a:rPr lang="de-DE" dirty="0" smtClean="0"/>
              <a:t> countries. Sourcing </a:t>
            </a:r>
            <a:r>
              <a:rPr lang="de-DE" dirty="0" err="1" smtClean="0"/>
              <a:t>these</a:t>
            </a:r>
            <a:r>
              <a:rPr lang="de-DE" dirty="0" smtClean="0"/>
              <a:t> digital </a:t>
            </a:r>
            <a:r>
              <a:rPr lang="de-DE" dirty="0" err="1" smtClean="0"/>
              <a:t>rules</a:t>
            </a:r>
            <a:r>
              <a:rPr lang="de-DE" dirty="0" smtClean="0"/>
              <a:t> </a:t>
            </a:r>
            <a:r>
              <a:rPr lang="de-DE" dirty="0" err="1" smtClean="0"/>
              <a:t>involves</a:t>
            </a:r>
            <a:r>
              <a:rPr lang="de-DE" dirty="0" smtClean="0"/>
              <a:t> </a:t>
            </a:r>
            <a:r>
              <a:rPr lang="de-DE" dirty="0" err="1" smtClean="0"/>
              <a:t>standardization</a:t>
            </a:r>
            <a:r>
              <a:rPr lang="de-DE" dirty="0" smtClean="0"/>
              <a:t> </a:t>
            </a:r>
            <a:r>
              <a:rPr lang="de-DE" dirty="0" err="1" smtClean="0"/>
              <a:t>of</a:t>
            </a:r>
            <a:r>
              <a:rPr lang="de-DE" dirty="0" smtClean="0"/>
              <a:t> legal </a:t>
            </a:r>
            <a:r>
              <a:rPr lang="de-DE" dirty="0" err="1" smtClean="0"/>
              <a:t>text</a:t>
            </a:r>
            <a:r>
              <a:rPr lang="de-DE" dirty="0" smtClean="0"/>
              <a:t> </a:t>
            </a:r>
            <a:r>
              <a:rPr lang="de-DE" dirty="0" err="1" smtClean="0"/>
              <a:t>and</a:t>
            </a:r>
            <a:r>
              <a:rPr lang="de-DE" dirty="0" smtClean="0"/>
              <a:t> </a:t>
            </a:r>
            <a:r>
              <a:rPr lang="de-DE" dirty="0" err="1" smtClean="0"/>
              <a:t>mapping</a:t>
            </a:r>
            <a:r>
              <a:rPr lang="de-DE" dirty="0" smtClean="0"/>
              <a:t> </a:t>
            </a:r>
            <a:r>
              <a:rPr lang="de-DE" dirty="0" err="1" smtClean="0"/>
              <a:t>attributes</a:t>
            </a:r>
            <a:r>
              <a:rPr lang="de-DE" dirty="0" smtClean="0"/>
              <a:t> </a:t>
            </a:r>
            <a:r>
              <a:rPr lang="de-DE" dirty="0" err="1" smtClean="0"/>
              <a:t>originating</a:t>
            </a:r>
            <a:r>
              <a:rPr lang="de-DE" dirty="0" smtClean="0"/>
              <a:t> </a:t>
            </a:r>
            <a:r>
              <a:rPr lang="de-DE" dirty="0" err="1" smtClean="0"/>
              <a:t>from</a:t>
            </a:r>
            <a:r>
              <a:rPr lang="de-DE" dirty="0" smtClean="0"/>
              <a:t> </a:t>
            </a:r>
            <a:r>
              <a:rPr lang="de-DE" dirty="0" err="1" smtClean="0"/>
              <a:t>regulations</a:t>
            </a:r>
            <a:r>
              <a:rPr lang="de-DE" dirty="0" smtClean="0"/>
              <a:t> </a:t>
            </a:r>
            <a:r>
              <a:rPr lang="de-DE" dirty="0" err="1" smtClean="0"/>
              <a:t>with</a:t>
            </a:r>
            <a:r>
              <a:rPr lang="de-DE" dirty="0" smtClean="0"/>
              <a:t> </a:t>
            </a:r>
            <a:r>
              <a:rPr lang="de-DE" dirty="0" err="1" smtClean="0"/>
              <a:t>attributes</a:t>
            </a:r>
            <a:r>
              <a:rPr lang="de-DE" dirty="0" smtClean="0"/>
              <a:t> </a:t>
            </a:r>
            <a:r>
              <a:rPr lang="de-DE" dirty="0" err="1" smtClean="0"/>
              <a:t>describing</a:t>
            </a:r>
            <a:r>
              <a:rPr lang="de-DE" dirty="0" smtClean="0"/>
              <a:t> </a:t>
            </a:r>
            <a:r>
              <a:rPr lang="de-DE" dirty="0" err="1" smtClean="0"/>
              <a:t>the</a:t>
            </a:r>
            <a:r>
              <a:rPr lang="de-DE" dirty="0" smtClean="0"/>
              <a:t> </a:t>
            </a:r>
            <a:r>
              <a:rPr lang="de-DE" dirty="0" err="1" smtClean="0"/>
              <a:t>business</a:t>
            </a:r>
            <a:r>
              <a:rPr lang="de-DE" dirty="0" smtClean="0"/>
              <a:t> </a:t>
            </a:r>
            <a:r>
              <a:rPr lang="de-DE" dirty="0" err="1" smtClean="0"/>
              <a:t>context</a:t>
            </a:r>
            <a:r>
              <a:rPr lang="de-DE" dirty="0" smtClean="0"/>
              <a:t> </a:t>
            </a:r>
            <a:r>
              <a:rPr lang="de-DE" dirty="0" err="1" smtClean="0"/>
              <a:t>of</a:t>
            </a:r>
            <a:r>
              <a:rPr lang="de-DE" dirty="0" smtClean="0"/>
              <a:t> a </a:t>
            </a:r>
            <a:r>
              <a:rPr lang="de-DE" dirty="0" err="1" smtClean="0"/>
              <a:t>specific</a:t>
            </a:r>
            <a:r>
              <a:rPr lang="de-DE" dirty="0" smtClean="0"/>
              <a:t> </a:t>
            </a:r>
            <a:r>
              <a:rPr lang="de-DE" dirty="0" err="1" smtClean="0"/>
              <a:t>financial</a:t>
            </a:r>
            <a:r>
              <a:rPr lang="de-DE" dirty="0" smtClean="0"/>
              <a:t> </a:t>
            </a:r>
            <a:r>
              <a:rPr lang="de-DE" dirty="0" err="1" smtClean="0"/>
              <a:t>activity</a:t>
            </a:r>
            <a:r>
              <a:rPr lang="de-DE" dirty="0" smtClean="0"/>
              <a:t>. </a:t>
            </a:r>
          </a:p>
          <a:p>
            <a:r>
              <a:rPr lang="de-DE" dirty="0" smtClean="0"/>
              <a:t>Who </a:t>
            </a:r>
            <a:r>
              <a:rPr lang="de-DE" dirty="0" err="1" smtClean="0"/>
              <a:t>is</a:t>
            </a:r>
            <a:r>
              <a:rPr lang="de-DE" dirty="0" smtClean="0"/>
              <a:t> </a:t>
            </a:r>
            <a:r>
              <a:rPr lang="de-DE" dirty="0" err="1" smtClean="0"/>
              <a:t>your</a:t>
            </a:r>
            <a:r>
              <a:rPr lang="de-DE" dirty="0" smtClean="0"/>
              <a:t> </a:t>
            </a:r>
            <a:r>
              <a:rPr lang="de-DE" dirty="0" err="1" smtClean="0"/>
              <a:t>customer</a:t>
            </a:r>
            <a:r>
              <a:rPr lang="de-DE" dirty="0" smtClean="0"/>
              <a:t>? -&gt; Financial </a:t>
            </a:r>
            <a:r>
              <a:rPr lang="de-DE" dirty="0" err="1" smtClean="0"/>
              <a:t>institutions</a:t>
            </a:r>
            <a:r>
              <a:rPr lang="de-DE" dirty="0" smtClean="0"/>
              <a:t> such </a:t>
            </a:r>
            <a:r>
              <a:rPr lang="de-DE" dirty="0" err="1" smtClean="0"/>
              <a:t>as</a:t>
            </a:r>
            <a:r>
              <a:rPr lang="de-DE" dirty="0" smtClean="0"/>
              <a:t> Banks, Asset Managers etc. </a:t>
            </a:r>
          </a:p>
          <a:p>
            <a:r>
              <a:rPr lang="de-DE" dirty="0" err="1" smtClean="0"/>
              <a:t>What</a:t>
            </a:r>
            <a:r>
              <a:rPr lang="de-DE" dirty="0" smtClean="0"/>
              <a:t> </a:t>
            </a:r>
            <a:r>
              <a:rPr lang="de-DE" dirty="0" err="1" smtClean="0"/>
              <a:t>is</a:t>
            </a:r>
            <a:r>
              <a:rPr lang="de-DE" dirty="0" smtClean="0"/>
              <a:t> </a:t>
            </a:r>
            <a:r>
              <a:rPr lang="de-DE" dirty="0" err="1" smtClean="0"/>
              <a:t>good</a:t>
            </a:r>
            <a:r>
              <a:rPr lang="de-DE" dirty="0" smtClean="0"/>
              <a:t>/</a:t>
            </a:r>
            <a:r>
              <a:rPr lang="de-DE" dirty="0" err="1" smtClean="0"/>
              <a:t>bad</a:t>
            </a:r>
            <a:r>
              <a:rPr lang="de-DE" dirty="0" smtClean="0"/>
              <a:t> </a:t>
            </a:r>
            <a:r>
              <a:rPr lang="de-DE" dirty="0" err="1" smtClean="0"/>
              <a:t>when</a:t>
            </a:r>
            <a:r>
              <a:rPr lang="de-DE" dirty="0" smtClean="0"/>
              <a:t> </a:t>
            </a:r>
            <a:r>
              <a:rPr lang="de-DE" dirty="0" err="1" smtClean="0"/>
              <a:t>working</a:t>
            </a:r>
            <a:r>
              <a:rPr lang="de-DE" dirty="0" smtClean="0"/>
              <a:t> </a:t>
            </a:r>
            <a:r>
              <a:rPr lang="de-DE" dirty="0" err="1" smtClean="0"/>
              <a:t>with</a:t>
            </a:r>
            <a:r>
              <a:rPr lang="de-DE" dirty="0" smtClean="0"/>
              <a:t> open legal </a:t>
            </a:r>
            <a:r>
              <a:rPr lang="de-DE" dirty="0" err="1" smtClean="0"/>
              <a:t>data</a:t>
            </a:r>
            <a:r>
              <a:rPr lang="de-DE" dirty="0" smtClean="0"/>
              <a:t>? -&gt; </a:t>
            </a:r>
            <a:r>
              <a:rPr lang="de-DE" dirty="0" err="1" smtClean="0"/>
              <a:t>Good</a:t>
            </a:r>
            <a:r>
              <a:rPr lang="de-DE" dirty="0" smtClean="0"/>
              <a:t>: </a:t>
            </a:r>
            <a:r>
              <a:rPr lang="de-DE" dirty="0" err="1" smtClean="0"/>
              <a:t>it</a:t>
            </a:r>
            <a:r>
              <a:rPr lang="de-DE" dirty="0" smtClean="0"/>
              <a:t> </a:t>
            </a:r>
            <a:r>
              <a:rPr lang="de-DE" dirty="0" err="1" smtClean="0"/>
              <a:t>is</a:t>
            </a:r>
            <a:r>
              <a:rPr lang="de-DE" dirty="0" smtClean="0"/>
              <a:t> </a:t>
            </a:r>
            <a:r>
              <a:rPr lang="de-DE" dirty="0" err="1" smtClean="0"/>
              <a:t>free</a:t>
            </a:r>
            <a:r>
              <a:rPr lang="de-DE" dirty="0" smtClean="0"/>
              <a:t> -&gt; Bad: </a:t>
            </a:r>
            <a:r>
              <a:rPr lang="de-DE" dirty="0" err="1" smtClean="0"/>
              <a:t>Structure</a:t>
            </a:r>
            <a:r>
              <a:rPr lang="de-DE" dirty="0" smtClean="0"/>
              <a:t> </a:t>
            </a:r>
            <a:r>
              <a:rPr lang="de-DE" dirty="0" err="1" smtClean="0"/>
              <a:t>of</a:t>
            </a:r>
            <a:r>
              <a:rPr lang="de-DE" dirty="0" smtClean="0"/>
              <a:t> </a:t>
            </a:r>
            <a:r>
              <a:rPr lang="de-DE" dirty="0" err="1" smtClean="0"/>
              <a:t>laws</a:t>
            </a:r>
            <a:r>
              <a:rPr lang="de-DE" dirty="0" smtClean="0"/>
              <a:t> / </a:t>
            </a:r>
            <a:r>
              <a:rPr lang="de-DE" dirty="0" err="1" smtClean="0"/>
              <a:t>regulations</a:t>
            </a:r>
            <a:r>
              <a:rPr lang="de-DE" dirty="0" smtClean="0"/>
              <a:t> </a:t>
            </a:r>
            <a:r>
              <a:rPr lang="de-DE" dirty="0" err="1" smtClean="0"/>
              <a:t>and</a:t>
            </a:r>
            <a:r>
              <a:rPr lang="de-DE" dirty="0" smtClean="0"/>
              <a:t> </a:t>
            </a:r>
            <a:r>
              <a:rPr lang="de-DE" dirty="0" err="1" smtClean="0"/>
              <a:t>taxonomies</a:t>
            </a:r>
            <a:r>
              <a:rPr lang="de-DE" dirty="0" smtClean="0"/>
              <a:t> </a:t>
            </a:r>
            <a:r>
              <a:rPr lang="de-DE" dirty="0" err="1" smtClean="0"/>
              <a:t>used</a:t>
            </a:r>
            <a:r>
              <a:rPr lang="de-DE" dirty="0" smtClean="0"/>
              <a:t> </a:t>
            </a:r>
            <a:r>
              <a:rPr lang="de-DE" dirty="0" err="1" smtClean="0"/>
              <a:t>vary</a:t>
            </a:r>
            <a:r>
              <a:rPr lang="de-DE" dirty="0" smtClean="0"/>
              <a:t> </a:t>
            </a:r>
            <a:r>
              <a:rPr lang="de-DE" dirty="0" err="1" smtClean="0"/>
              <a:t>from</a:t>
            </a:r>
            <a:r>
              <a:rPr lang="de-DE" dirty="0" smtClean="0"/>
              <a:t> </a:t>
            </a:r>
            <a:r>
              <a:rPr lang="de-DE" dirty="0" err="1" smtClean="0"/>
              <a:t>country</a:t>
            </a:r>
            <a:r>
              <a:rPr lang="de-DE" dirty="0" smtClean="0"/>
              <a:t> </a:t>
            </a:r>
            <a:r>
              <a:rPr lang="de-DE" dirty="0" err="1" smtClean="0"/>
              <a:t>to</a:t>
            </a:r>
            <a:r>
              <a:rPr lang="de-DE" dirty="0" smtClean="0"/>
              <a:t> </a:t>
            </a:r>
            <a:r>
              <a:rPr lang="de-DE" dirty="0" err="1" smtClean="0"/>
              <a:t>country</a:t>
            </a:r>
            <a:r>
              <a:rPr lang="de-DE" dirty="0" smtClean="0"/>
              <a:t>; </a:t>
            </a:r>
            <a:r>
              <a:rPr lang="de-DE" dirty="0" err="1" smtClean="0"/>
              <a:t>data</a:t>
            </a:r>
            <a:r>
              <a:rPr lang="de-DE" dirty="0" smtClean="0"/>
              <a:t> </a:t>
            </a:r>
            <a:r>
              <a:rPr lang="de-DE" dirty="0" err="1" smtClean="0"/>
              <a:t>format</a:t>
            </a:r>
            <a:r>
              <a:rPr lang="de-DE" dirty="0" smtClean="0"/>
              <a:t> </a:t>
            </a:r>
            <a:r>
              <a:rPr lang="de-DE" dirty="0" err="1" smtClean="0"/>
              <a:t>is</a:t>
            </a:r>
            <a:r>
              <a:rPr lang="de-DE" dirty="0" smtClean="0"/>
              <a:t> </a:t>
            </a:r>
            <a:r>
              <a:rPr lang="de-DE" dirty="0" err="1" smtClean="0"/>
              <a:t>typically</a:t>
            </a:r>
            <a:r>
              <a:rPr lang="de-DE" dirty="0" smtClean="0"/>
              <a:t> </a:t>
            </a:r>
            <a:r>
              <a:rPr lang="de-DE" dirty="0" err="1" smtClean="0"/>
              <a:t>pdf</a:t>
            </a:r>
            <a:r>
              <a:rPr lang="de-DE" dirty="0" smtClean="0"/>
              <a:t> </a:t>
            </a:r>
            <a:r>
              <a:rPr lang="de-DE" dirty="0" err="1" smtClean="0"/>
              <a:t>or</a:t>
            </a:r>
            <a:r>
              <a:rPr lang="de-DE" dirty="0" smtClean="0"/>
              <a:t> </a:t>
            </a:r>
            <a:r>
              <a:rPr lang="de-DE" dirty="0" err="1" smtClean="0"/>
              <a:t>text</a:t>
            </a:r>
            <a:r>
              <a:rPr lang="de-DE" dirty="0" smtClean="0"/>
              <a:t>, </a:t>
            </a:r>
            <a:r>
              <a:rPr lang="de-DE" dirty="0" err="1" smtClean="0"/>
              <a:t>while</a:t>
            </a:r>
            <a:r>
              <a:rPr lang="de-DE" dirty="0" smtClean="0"/>
              <a:t> </a:t>
            </a:r>
            <a:r>
              <a:rPr lang="de-DE" dirty="0" err="1" smtClean="0"/>
              <a:t>accessing</a:t>
            </a:r>
            <a:r>
              <a:rPr lang="de-DE" dirty="0" smtClean="0"/>
              <a:t> legal </a:t>
            </a:r>
            <a:r>
              <a:rPr lang="de-DE" dirty="0" err="1" smtClean="0"/>
              <a:t>data</a:t>
            </a:r>
            <a:r>
              <a:rPr lang="de-DE" dirty="0" smtClean="0"/>
              <a:t> </a:t>
            </a:r>
            <a:r>
              <a:rPr lang="de-DE" dirty="0" err="1" smtClean="0"/>
              <a:t>through</a:t>
            </a:r>
            <a:r>
              <a:rPr lang="de-DE" dirty="0" smtClean="0"/>
              <a:t> an API </a:t>
            </a:r>
            <a:r>
              <a:rPr lang="de-DE" dirty="0" err="1" smtClean="0"/>
              <a:t>would</a:t>
            </a:r>
            <a:r>
              <a:rPr lang="de-DE" dirty="0" smtClean="0"/>
              <a:t> </a:t>
            </a:r>
            <a:r>
              <a:rPr lang="de-DE" dirty="0" err="1" smtClean="0"/>
              <a:t>be</a:t>
            </a:r>
            <a:r>
              <a:rPr lang="de-DE" dirty="0" smtClean="0"/>
              <a:t> </a:t>
            </a:r>
            <a:r>
              <a:rPr lang="de-DE" dirty="0" err="1" smtClean="0"/>
              <a:t>much</a:t>
            </a:r>
            <a:r>
              <a:rPr lang="de-DE" dirty="0" smtClean="0"/>
              <a:t> </a:t>
            </a:r>
            <a:r>
              <a:rPr lang="de-DE" dirty="0" err="1" smtClean="0"/>
              <a:t>more</a:t>
            </a:r>
            <a:r>
              <a:rPr lang="de-DE" dirty="0" smtClean="0"/>
              <a:t> </a:t>
            </a:r>
            <a:r>
              <a:rPr lang="de-DE" dirty="0" err="1" smtClean="0"/>
              <a:t>efficient</a:t>
            </a:r>
            <a:r>
              <a:rPr lang="de-DE" dirty="0" smtClean="0"/>
              <a:t> </a:t>
            </a:r>
          </a:p>
          <a:p>
            <a:r>
              <a:rPr lang="de-DE" dirty="0" err="1" smtClean="0"/>
              <a:t>What</a:t>
            </a:r>
            <a:r>
              <a:rPr lang="de-DE" dirty="0" smtClean="0"/>
              <a:t> </a:t>
            </a:r>
            <a:r>
              <a:rPr lang="de-DE" dirty="0" err="1" smtClean="0"/>
              <a:t>are</a:t>
            </a:r>
            <a:r>
              <a:rPr lang="de-DE" dirty="0" smtClean="0"/>
              <a:t> </a:t>
            </a:r>
            <a:r>
              <a:rPr lang="de-DE" dirty="0" err="1" smtClean="0"/>
              <a:t>your</a:t>
            </a:r>
            <a:r>
              <a:rPr lang="de-DE" dirty="0" smtClean="0"/>
              <a:t> </a:t>
            </a:r>
            <a:r>
              <a:rPr lang="de-DE" dirty="0" err="1" smtClean="0"/>
              <a:t>needs</a:t>
            </a:r>
            <a:r>
              <a:rPr lang="de-DE" dirty="0" smtClean="0"/>
              <a:t>? -&gt; Short-term: </a:t>
            </a:r>
            <a:r>
              <a:rPr lang="de-DE" dirty="0" err="1" smtClean="0"/>
              <a:t>make</a:t>
            </a:r>
            <a:r>
              <a:rPr lang="de-DE" dirty="0" smtClean="0"/>
              <a:t> </a:t>
            </a:r>
            <a:r>
              <a:rPr lang="de-DE" dirty="0" err="1" smtClean="0"/>
              <a:t>laws</a:t>
            </a:r>
            <a:r>
              <a:rPr lang="de-DE" dirty="0" smtClean="0"/>
              <a:t> </a:t>
            </a:r>
            <a:r>
              <a:rPr lang="de-DE" dirty="0" err="1" smtClean="0"/>
              <a:t>accessible</a:t>
            </a:r>
            <a:r>
              <a:rPr lang="de-DE" dirty="0" smtClean="0"/>
              <a:t> </a:t>
            </a:r>
            <a:r>
              <a:rPr lang="de-DE" dirty="0" err="1" smtClean="0"/>
              <a:t>through</a:t>
            </a:r>
            <a:r>
              <a:rPr lang="de-DE" dirty="0" smtClean="0"/>
              <a:t> an API </a:t>
            </a:r>
            <a:r>
              <a:rPr lang="de-DE" dirty="0" err="1" smtClean="0"/>
              <a:t>instead</a:t>
            </a:r>
            <a:r>
              <a:rPr lang="de-DE" dirty="0" smtClean="0"/>
              <a:t> </a:t>
            </a:r>
            <a:r>
              <a:rPr lang="de-DE" dirty="0" err="1" smtClean="0"/>
              <a:t>of</a:t>
            </a:r>
            <a:r>
              <a:rPr lang="de-DE" dirty="0" smtClean="0"/>
              <a:t> </a:t>
            </a:r>
            <a:r>
              <a:rPr lang="de-DE" dirty="0" err="1" smtClean="0"/>
              <a:t>pdf</a:t>
            </a:r>
            <a:r>
              <a:rPr lang="de-DE" dirty="0" smtClean="0"/>
              <a:t> </a:t>
            </a:r>
            <a:r>
              <a:rPr lang="de-DE" dirty="0" err="1" smtClean="0"/>
              <a:t>files</a:t>
            </a:r>
            <a:r>
              <a:rPr lang="de-DE" dirty="0" smtClean="0"/>
              <a:t>; </a:t>
            </a:r>
            <a:r>
              <a:rPr lang="de-DE" dirty="0" err="1" smtClean="0"/>
              <a:t>mid</a:t>
            </a:r>
            <a:r>
              <a:rPr lang="de-DE" dirty="0" smtClean="0"/>
              <a:t>-term: </a:t>
            </a:r>
            <a:r>
              <a:rPr lang="de-DE" dirty="0" err="1" smtClean="0"/>
              <a:t>define</a:t>
            </a:r>
            <a:r>
              <a:rPr lang="de-DE" dirty="0" smtClean="0"/>
              <a:t> global </a:t>
            </a:r>
            <a:r>
              <a:rPr lang="de-DE" dirty="0" err="1" smtClean="0"/>
              <a:t>standards</a:t>
            </a:r>
            <a:r>
              <a:rPr lang="de-DE" dirty="0" smtClean="0"/>
              <a:t> / </a:t>
            </a:r>
            <a:r>
              <a:rPr lang="de-DE" dirty="0" err="1" smtClean="0"/>
              <a:t>taxonomies</a:t>
            </a:r>
            <a:r>
              <a:rPr lang="de-DE" dirty="0" smtClean="0"/>
              <a:t> </a:t>
            </a:r>
            <a:r>
              <a:rPr lang="de-DE" dirty="0" err="1" smtClean="0"/>
              <a:t>how</a:t>
            </a:r>
            <a:r>
              <a:rPr lang="de-DE" dirty="0" smtClean="0"/>
              <a:t> </a:t>
            </a:r>
            <a:r>
              <a:rPr lang="de-DE" dirty="0" err="1" smtClean="0"/>
              <a:t>to</a:t>
            </a:r>
            <a:r>
              <a:rPr lang="de-DE" dirty="0" smtClean="0"/>
              <a:t> </a:t>
            </a:r>
            <a:r>
              <a:rPr lang="de-DE" dirty="0" err="1" smtClean="0"/>
              <a:t>structure</a:t>
            </a:r>
            <a:r>
              <a:rPr lang="de-DE" dirty="0" smtClean="0"/>
              <a:t> </a:t>
            </a:r>
            <a:r>
              <a:rPr lang="de-DE" dirty="0" err="1" smtClean="0"/>
              <a:t>laws</a:t>
            </a:r>
            <a:r>
              <a:rPr lang="de-DE" dirty="0" smtClean="0"/>
              <a:t> (</a:t>
            </a:r>
            <a:r>
              <a:rPr lang="de-DE" dirty="0" err="1" smtClean="0"/>
              <a:t>name</a:t>
            </a:r>
            <a:r>
              <a:rPr lang="de-DE" dirty="0" smtClean="0"/>
              <a:t>, </a:t>
            </a:r>
            <a:r>
              <a:rPr lang="de-DE" dirty="0" err="1" smtClean="0"/>
              <a:t>description</a:t>
            </a:r>
            <a:r>
              <a:rPr lang="de-DE" dirty="0" smtClean="0"/>
              <a:t>, </a:t>
            </a:r>
            <a:r>
              <a:rPr lang="de-DE" dirty="0" err="1" smtClean="0"/>
              <a:t>dependencies</a:t>
            </a:r>
            <a:r>
              <a:rPr lang="de-DE" dirty="0" smtClean="0"/>
              <a:t> etc.)</a:t>
            </a:r>
          </a:p>
          <a:p>
            <a:endParaRPr lang="de-DE" dirty="0"/>
          </a:p>
        </p:txBody>
      </p:sp>
      <p:sp>
        <p:nvSpPr>
          <p:cNvPr id="4" name="Foliennummernplatzhalter 3"/>
          <p:cNvSpPr>
            <a:spLocks noGrp="1"/>
          </p:cNvSpPr>
          <p:nvPr>
            <p:ph type="sldNum" sz="quarter" idx="10"/>
          </p:nvPr>
        </p:nvSpPr>
        <p:spPr/>
        <p:txBody>
          <a:bodyPr/>
          <a:lstStyle/>
          <a:p>
            <a:fld id="{9BE59069-2022-494C-91E8-D46DC869BF35}" type="slidenum">
              <a:rPr lang="de-DE" smtClean="0"/>
              <a:t>15</a:t>
            </a:fld>
            <a:endParaRPr lang="de-DE"/>
          </a:p>
        </p:txBody>
      </p:sp>
    </p:spTree>
    <p:extLst>
      <p:ext uri="{BB962C8B-B14F-4D97-AF65-F5344CB8AC3E}">
        <p14:creationId xmlns:p14="http://schemas.microsoft.com/office/powerpoint/2010/main" val="111345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Providing access to Tunisia’s security sector legislation (</a:t>
            </a:r>
            <a:r>
              <a:rPr lang="en-GB" sz="1200" b="1" kern="1200" dirty="0" err="1" smtClean="0">
                <a:solidFill>
                  <a:schemeClr val="tx1"/>
                </a:solidFill>
                <a:effectLst/>
                <a:latin typeface="+mn-lt"/>
                <a:ea typeface="+mn-ea"/>
                <a:cs typeface="+mn-cs"/>
              </a:rPr>
              <a:t>www.legislation-securite.tn</a:t>
            </a:r>
            <a:r>
              <a:rPr lang="en-GB" sz="1200" b="1" kern="1200" dirty="0" smtClean="0">
                <a:solidFill>
                  <a:schemeClr val="tx1"/>
                </a:solidFill>
                <a:effectLst/>
                <a:latin typeface="+mn-lt"/>
                <a:ea typeface="+mn-ea"/>
                <a:cs typeface="+mn-cs"/>
              </a:rPr>
              <a:t>)</a:t>
            </a:r>
            <a:endParaRPr lang="de-DE"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By Jonas </a:t>
            </a:r>
            <a:r>
              <a:rPr lang="en-GB" sz="1200" i="1" kern="1200" dirty="0" err="1" smtClean="0">
                <a:solidFill>
                  <a:schemeClr val="tx1"/>
                </a:solidFill>
                <a:effectLst/>
                <a:latin typeface="+mn-lt"/>
                <a:ea typeface="+mn-ea"/>
                <a:cs typeface="+mn-cs"/>
              </a:rPr>
              <a:t>Loetscher</a:t>
            </a:r>
            <a:r>
              <a:rPr lang="en-GB" sz="1200" i="1" kern="1200" dirty="0" smtClean="0">
                <a:solidFill>
                  <a:schemeClr val="tx1"/>
                </a:solidFill>
                <a:effectLst/>
                <a:latin typeface="+mn-lt"/>
                <a:ea typeface="+mn-ea"/>
                <a:cs typeface="+mn-cs"/>
              </a:rPr>
              <a:t>, former Head of Mission (2012 – 2016) at DCAF’s Tunisia office.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Which open data sets do you use? </a:t>
            </a:r>
            <a:endParaRPr lang="de-DE"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of 2006 (when the World Information Summit took place in Tunisia), the authorities started publishing the Official Gazette (in Arabic and French) on the web. Older versions (up to 1990) were published as (badly) scanned PDFs, newer versions as ‘converted’ PDFs (yet copy paste was in most cases not possible, especially for Arabic version). Advanced text recognition software worked rather well for French version, however, not for Arabic version.</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What is your business case?</a:t>
            </a:r>
            <a:endParaRPr lang="de-DE"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2006, the Geneva Centre for the Democratic Control of Armed Forces (DCAF) saw an opportunity to foster transparency on Tunisia’s security sector (see Chart 1 for an illustration of what constitutes the security sector) by documenting and making publicly accessible relevant legislation. At that time, Tunisia was still under authoritarian rule and hardly any information on the organisation of its security sector was available.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Chart 1. Illustration of security sector</a:t>
            </a:r>
            <a:r>
              <a:rPr lang="en-GB" sz="1200" kern="1200" dirty="0" smtClean="0">
                <a:solidFill>
                  <a:schemeClr val="tx1"/>
                </a:solidFill>
                <a:effectLst/>
                <a:latin typeface="+mn-lt"/>
                <a:ea typeface="+mn-ea"/>
                <a:cs typeface="+mn-cs"/>
              </a:rPr>
              <a:t>: The security sector comprises not only the core security providers but also management bodies as well as formal and informal oversight institutions)</a:t>
            </a:r>
            <a:endParaRPr lang="de-DE" sz="2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Thus, DCAF’s rationale was, that as long as citizens do not have access to the legislation governing their security sector, they are not in a position to claim their rights. Fostering the ‘rule of law’ (which also formed and continues to form part of all the EU Neighbourhood policies/ agreements with Tunisia), requires that citizens first know what the applicable law is.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screening of legal texts dealing with the delivery of security in Tunisia, including legislation providing for the liberties of civil society and media to hold the authorities accountable, revealed that there are more than 2’000 texts (from Constitution to laws, to decrees, to decisions). Furthermore, amendments to legislation were not integrated into the source text. As a result, ordinary citizens (as well as government officials after the 2011 revolution) found it almost impossible to know which legislation was applicable at any given moment. DCAF also realised that the effort of digitalizing and integrating amendments was beyond the capabilities (and interest before the revolution) of the authorities.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result, DCAF mobilised the necessary funding recruited with local lawyer and legal researchers to undertake the required tasks (prior to the 2011 revolution, all work was carried out under the radar screen of the Tunisian authorities, including a considerable risk for the Tunisian colleagues).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early 2012, thus after 6 years of work, DCAF released the first comprehensive and structured legal database on Tunisia’s security sector legislation (</a:t>
            </a:r>
            <a:r>
              <a:rPr lang="en-GB" sz="1200" u="sng" kern="1200" dirty="0" smtClean="0">
                <a:solidFill>
                  <a:schemeClr val="tx1"/>
                </a:solidFill>
                <a:effectLst/>
                <a:latin typeface="+mn-lt"/>
                <a:ea typeface="+mn-ea"/>
                <a:cs typeface="+mn-cs"/>
                <a:hlinkClick r:id="rId3"/>
              </a:rPr>
              <a:t>www.legislation-securite.tn)</a:t>
            </a:r>
            <a:r>
              <a:rPr lang="en-GB" sz="1200" kern="1200" dirty="0" smtClean="0">
                <a:solidFill>
                  <a:schemeClr val="tx1"/>
                </a:solidFill>
                <a:effectLst/>
                <a:latin typeface="+mn-lt"/>
                <a:ea typeface="+mn-ea"/>
                <a:cs typeface="+mn-cs"/>
              </a:rPr>
              <a:t> in both French an Arabic. It became a timely and highly useful source of information in the ongoing process of democratic transition (with the previously oppressive security forces at the centre of attention). It counted roughly 20’000 consultations per month (Staff of the U.S. Embassy in Tunis in 2012 even had translated from French to English the 2’000 titles of the legal texts listed in the database, given that hardly any other information on the structure and functioning of the security services was available!).</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Who is your customer? </a:t>
            </a:r>
            <a:endParaRPr lang="de-DE" sz="1400" kern="1200" dirty="0" smtClean="0">
              <a:solidFill>
                <a:schemeClr val="tx1"/>
              </a:solidFill>
              <a:effectLst/>
              <a:latin typeface="+mn-lt"/>
              <a:ea typeface="+mn-ea"/>
              <a:cs typeface="+mn-cs"/>
            </a:endParaRPr>
          </a:p>
          <a:p>
            <a:r>
              <a:rPr lang="en-GB" sz="18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Customers are:</a:t>
            </a:r>
            <a:endParaRPr lang="de-DE" sz="18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Government authorities:</a:t>
            </a:r>
            <a:r>
              <a:rPr lang="en-GB" sz="1200" kern="1200" dirty="0" smtClean="0">
                <a:solidFill>
                  <a:schemeClr val="tx1"/>
                </a:solidFill>
                <a:effectLst/>
                <a:latin typeface="+mn-lt"/>
                <a:ea typeface="+mn-ea"/>
                <a:cs typeface="+mn-cs"/>
              </a:rPr>
              <a:t> Many ministries linked their website to the legal database/ used the texts of the legal database for their own websites.</a:t>
            </a:r>
            <a:endParaRPr lang="de-DE" sz="18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Security forces personnel</a:t>
            </a:r>
            <a:r>
              <a:rPr lang="en-GB" sz="1200" kern="1200" dirty="0" smtClean="0">
                <a:solidFill>
                  <a:schemeClr val="tx1"/>
                </a:solidFill>
                <a:effectLst/>
                <a:latin typeface="+mn-lt"/>
                <a:ea typeface="+mn-ea"/>
                <a:cs typeface="+mn-cs"/>
              </a:rPr>
              <a:t>: Most active users as the legal database allows them to compare their salary and benefit packages with those of other security services</a:t>
            </a:r>
            <a:endParaRPr lang="de-DE" sz="18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Parliament, civil society and media</a:t>
            </a:r>
            <a:r>
              <a:rPr lang="en-GB" sz="1200" kern="1200" dirty="0" smtClean="0">
                <a:solidFill>
                  <a:schemeClr val="tx1"/>
                </a:solidFill>
                <a:effectLst/>
                <a:latin typeface="+mn-lt"/>
                <a:ea typeface="+mn-ea"/>
                <a:cs typeface="+mn-cs"/>
              </a:rPr>
              <a:t>: Used database to claim rights and identify gaps in legislation. Example: After 2011, Tunisia did not have any legislation governing its internal intelligence services. This gap was highlighted on the legal database and led to calls by Members of Parliament and civil society representatives for the development of legislation in this field which also reflects democratic standards (thus to prevent past abuses of human rights). As of 2016, the authorities started drafting such legislation.</a:t>
            </a:r>
            <a:endParaRPr lang="de-DE" sz="18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International actors (EU etc</a:t>
            </a:r>
            <a:r>
              <a:rPr lang="en-GB" sz="1200" kern="1200" dirty="0" smtClean="0">
                <a:solidFill>
                  <a:schemeClr val="tx1"/>
                </a:solidFill>
                <a:effectLst/>
                <a:latin typeface="+mn-lt"/>
                <a:ea typeface="+mn-ea"/>
                <a:cs typeface="+mn-cs"/>
              </a:rPr>
              <a:t>.): The EU’s teams in charge of identifying EU security sector support programmes heavily used the legal database, as evidenced in the public peer review document)</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What is good/bad when working with open legal data? </a:t>
            </a:r>
            <a:endParaRPr lang="de-DE"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Positive</a:t>
            </a:r>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Source material (input) is ‘for free’. Thus, it is about creating value of something that already exists.</a:t>
            </a:r>
            <a:endParaRPr lang="de-DE" sz="18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Rewarding as the legal database actually triggered political and legal changes (drafting of modern intelligence legislation)</a:t>
            </a:r>
            <a:endParaRPr lang="de-DE" sz="18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Negative</a:t>
            </a:r>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Difficulty of setting up a sustainable business model (so far, the legal database was donor funded). </a:t>
            </a:r>
            <a:endParaRPr lang="de-DE" sz="18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Difficult to scale up, as in the Tunisian case, a lot of manual work (digitalization, integration of amendments) is necessary. </a:t>
            </a:r>
            <a:endParaRPr lang="de-DE" sz="18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Sometimes, published data was not correct/ coherent (between different legal texts or between Arabic and French version). Difficult to address this, as it was not DCAF’s role to ‘correct’/ ‘edit legislation’</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4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What are your needs?</a:t>
            </a:r>
            <a:endParaRPr lang="de-DE" sz="14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Finding local partner ready and capable to manage legal database in the long-run (sustainability)</a:t>
            </a:r>
            <a:endParaRPr lang="de-DE" sz="18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Finding ways to link with similar legal databases in other countries (comparing legislation). This is difficult as security sectors are structured differently in every country.</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DCAF is an international organization committed to support countries in improving security sector governance (security is delivered by state to citizens in line with their needs in an efficient, effective, transparent and accountable way). For more information, please visit: </a:t>
            </a:r>
            <a:r>
              <a:rPr lang="en-GB" sz="1200" u="sng" kern="1200" dirty="0" smtClean="0">
                <a:solidFill>
                  <a:schemeClr val="tx1"/>
                </a:solidFill>
                <a:effectLst/>
                <a:latin typeface="+mn-lt"/>
                <a:ea typeface="+mn-ea"/>
                <a:cs typeface="+mn-cs"/>
                <a:hlinkClick r:id="rId4"/>
              </a:rPr>
              <a:t>www.dcaf.ch</a:t>
            </a:r>
            <a:r>
              <a:rPr lang="en-GB" sz="1200" kern="1200" dirty="0" smtClean="0">
                <a:solidFill>
                  <a:schemeClr val="tx1"/>
                </a:solidFill>
                <a:effectLst/>
                <a:latin typeface="+mn-lt"/>
                <a:ea typeface="+mn-ea"/>
                <a:cs typeface="+mn-cs"/>
              </a:rPr>
              <a:t> or </a:t>
            </a:r>
            <a:r>
              <a:rPr lang="en-GB" sz="1200" u="sng" kern="1200" dirty="0" smtClean="0">
                <a:solidFill>
                  <a:schemeClr val="tx1"/>
                </a:solidFill>
                <a:effectLst/>
                <a:latin typeface="+mn-lt"/>
                <a:ea typeface="+mn-ea"/>
                <a:cs typeface="+mn-cs"/>
                <a:hlinkClick r:id="rId5"/>
              </a:rPr>
              <a:t>www.dcaf-tunisie.org</a:t>
            </a:r>
            <a:r>
              <a:rPr lang="en-GB" sz="1200" kern="1200" dirty="0" smtClean="0">
                <a:solidFill>
                  <a:schemeClr val="tx1"/>
                </a:solidFill>
                <a:effectLst/>
                <a:latin typeface="+mn-lt"/>
                <a:ea typeface="+mn-ea"/>
                <a:cs typeface="+mn-cs"/>
              </a:rPr>
              <a:t>. </a:t>
            </a:r>
            <a:endParaRPr lang="de-DE" sz="20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9BE59069-2022-494C-91E8-D46DC869BF35}" type="slidenum">
              <a:rPr lang="de-DE" smtClean="0"/>
              <a:t>17</a:t>
            </a:fld>
            <a:endParaRPr lang="de-DE"/>
          </a:p>
        </p:txBody>
      </p:sp>
    </p:spTree>
    <p:extLst>
      <p:ext uri="{BB962C8B-B14F-4D97-AF65-F5344CB8AC3E}">
        <p14:creationId xmlns:p14="http://schemas.microsoft.com/office/powerpoint/2010/main" val="25318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smtClean="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smtClean="0"/>
              <a:t>Master-Untertitelformat bearbeiten</a:t>
            </a:r>
            <a:endParaRPr lang="en-US" dirty="0"/>
          </a:p>
        </p:txBody>
      </p:sp>
      <p:sp>
        <p:nvSpPr>
          <p:cNvPr id="4" name="Date Placeholder 3"/>
          <p:cNvSpPr>
            <a:spLocks noGrp="1"/>
          </p:cNvSpPr>
          <p:nvPr>
            <p:ph type="dt" sz="half" idx="10"/>
          </p:nvPr>
        </p:nvSpPr>
        <p:spPr/>
        <p:txBody>
          <a:bodyPr/>
          <a:lstStyle/>
          <a:p>
            <a:r>
              <a:rPr lang="de-AT" smtClean="0"/>
              <a:t>09.06.17</a:t>
            </a:r>
            <a:endParaRPr lang="de-DE"/>
          </a:p>
        </p:txBody>
      </p:sp>
      <p:sp>
        <p:nvSpPr>
          <p:cNvPr id="5" name="Footer Placeholder 4"/>
          <p:cNvSpPr>
            <a:spLocks noGrp="1"/>
          </p:cNvSpPr>
          <p:nvPr>
            <p:ph type="ftr" sz="quarter" idx="11"/>
          </p:nvPr>
        </p:nvSpPr>
        <p:spPr/>
        <p:txBody>
          <a:bodyPr/>
          <a:lstStyle/>
          <a:p>
            <a:r>
              <a:rPr lang="de-DE" smtClean="0"/>
              <a:t>openlaws</a:t>
            </a:r>
            <a:endParaRPr lang="de-DE"/>
          </a:p>
        </p:txBody>
      </p:sp>
      <p:sp>
        <p:nvSpPr>
          <p:cNvPr id="6" name="Slide Number Placeholder 5"/>
          <p:cNvSpPr>
            <a:spLocks noGrp="1"/>
          </p:cNvSpPr>
          <p:nvPr>
            <p:ph type="sldNum" sz="quarter" idx="12"/>
          </p:nvPr>
        </p:nvSpPr>
        <p:spPr/>
        <p:txBody>
          <a:bodyPr/>
          <a:lstStyle/>
          <a:p>
            <a:fld id="{527C0A78-094D-1A45-89BE-2F61FED4B547}"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r>
              <a:rPr lang="de-AT" smtClean="0"/>
              <a:t>09.06.17</a:t>
            </a:r>
            <a:endParaRPr lang="de-DE"/>
          </a:p>
        </p:txBody>
      </p:sp>
      <p:sp>
        <p:nvSpPr>
          <p:cNvPr id="5" name="Footer Placeholder 4"/>
          <p:cNvSpPr>
            <a:spLocks noGrp="1"/>
          </p:cNvSpPr>
          <p:nvPr>
            <p:ph type="ftr" sz="quarter" idx="11"/>
          </p:nvPr>
        </p:nvSpPr>
        <p:spPr/>
        <p:txBody>
          <a:bodyPr/>
          <a:lstStyle/>
          <a:p>
            <a:r>
              <a:rPr lang="de-DE" smtClean="0"/>
              <a:t>openlaws</a:t>
            </a:r>
            <a:endParaRPr lang="de-DE"/>
          </a:p>
        </p:txBody>
      </p:sp>
      <p:sp>
        <p:nvSpPr>
          <p:cNvPr id="6" name="Slide Number Placeholder 5"/>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de-DE" smtClean="0"/>
              <a:t>Mastertitelformat bearbeiten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r>
              <a:rPr lang="de-AT" smtClean="0"/>
              <a:t>09.06.17</a:t>
            </a:r>
            <a:endParaRPr lang="de-DE"/>
          </a:p>
        </p:txBody>
      </p:sp>
      <p:sp>
        <p:nvSpPr>
          <p:cNvPr id="5" name="Footer Placeholder 4"/>
          <p:cNvSpPr>
            <a:spLocks noGrp="1"/>
          </p:cNvSpPr>
          <p:nvPr>
            <p:ph type="ftr" sz="quarter" idx="11"/>
          </p:nvPr>
        </p:nvSpPr>
        <p:spPr/>
        <p:txBody>
          <a:bodyPr/>
          <a:lstStyle/>
          <a:p>
            <a:r>
              <a:rPr lang="de-DE" smtClean="0"/>
              <a:t>openlaws</a:t>
            </a:r>
            <a:endParaRPr lang="de-DE"/>
          </a:p>
        </p:txBody>
      </p:sp>
      <p:sp>
        <p:nvSpPr>
          <p:cNvPr id="6" name="Slide Number Placeholder 5"/>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Content Placehold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r>
              <a:rPr lang="de-AT" smtClean="0"/>
              <a:t>09.06.17</a:t>
            </a:r>
            <a:endParaRPr lang="de-DE"/>
          </a:p>
        </p:txBody>
      </p:sp>
      <p:sp>
        <p:nvSpPr>
          <p:cNvPr id="5" name="Footer Placeholder 4"/>
          <p:cNvSpPr>
            <a:spLocks noGrp="1"/>
          </p:cNvSpPr>
          <p:nvPr>
            <p:ph type="ftr" sz="quarter" idx="11"/>
          </p:nvPr>
        </p:nvSpPr>
        <p:spPr/>
        <p:txBody>
          <a:bodyPr/>
          <a:lstStyle/>
          <a:p>
            <a:r>
              <a:rPr lang="de-DE" smtClean="0"/>
              <a:t>openlaws</a:t>
            </a:r>
            <a:endParaRPr lang="de-DE"/>
          </a:p>
        </p:txBody>
      </p:sp>
      <p:sp>
        <p:nvSpPr>
          <p:cNvPr id="6" name="Slide Number Placeholder 5"/>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smtClean="0"/>
              <a:t>Mastertitelformat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e Placeholder 3"/>
          <p:cNvSpPr>
            <a:spLocks noGrp="1"/>
          </p:cNvSpPr>
          <p:nvPr>
            <p:ph type="dt" sz="half" idx="10"/>
          </p:nvPr>
        </p:nvSpPr>
        <p:spPr/>
        <p:txBody>
          <a:bodyPr/>
          <a:lstStyle/>
          <a:p>
            <a:r>
              <a:rPr lang="de-AT" smtClean="0"/>
              <a:t>09.06.17</a:t>
            </a:r>
            <a:endParaRPr lang="de-DE"/>
          </a:p>
        </p:txBody>
      </p:sp>
      <p:sp>
        <p:nvSpPr>
          <p:cNvPr id="5" name="Footer Placeholder 4"/>
          <p:cNvSpPr>
            <a:spLocks noGrp="1"/>
          </p:cNvSpPr>
          <p:nvPr>
            <p:ph type="ftr" sz="quarter" idx="11"/>
          </p:nvPr>
        </p:nvSpPr>
        <p:spPr/>
        <p:txBody>
          <a:bodyPr/>
          <a:lstStyle/>
          <a:p>
            <a:r>
              <a:rPr lang="de-DE" smtClean="0"/>
              <a:t>openlaws</a:t>
            </a:r>
            <a:endParaRPr lang="de-DE"/>
          </a:p>
        </p:txBody>
      </p:sp>
      <p:sp>
        <p:nvSpPr>
          <p:cNvPr id="6" name="Slide Number Placeholder 5"/>
          <p:cNvSpPr>
            <a:spLocks noGrp="1"/>
          </p:cNvSpPr>
          <p:nvPr>
            <p:ph type="sldNum" sz="quarter" idx="12"/>
          </p:nvPr>
        </p:nvSpPr>
        <p:spPr/>
        <p:txBody>
          <a:bodyPr/>
          <a:lstStyle/>
          <a:p>
            <a:fld id="{527C0A78-094D-1A45-89BE-2F61FED4B547}"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smtClean="0"/>
              <a:t>Mastertitelformat bearbeiten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r>
              <a:rPr lang="de-AT" smtClean="0"/>
              <a:t>09.06.17</a:t>
            </a:r>
            <a:endParaRPr lang="de-DE"/>
          </a:p>
        </p:txBody>
      </p:sp>
      <p:sp>
        <p:nvSpPr>
          <p:cNvPr id="6" name="Footer Placeholder 5"/>
          <p:cNvSpPr>
            <a:spLocks noGrp="1"/>
          </p:cNvSpPr>
          <p:nvPr>
            <p:ph type="ftr" sz="quarter" idx="11"/>
          </p:nvPr>
        </p:nvSpPr>
        <p:spPr/>
        <p:txBody>
          <a:bodyPr/>
          <a:lstStyle/>
          <a:p>
            <a:r>
              <a:rPr lang="de-DE" smtClean="0"/>
              <a:t>openlaws</a:t>
            </a:r>
            <a:endParaRPr lang="de-DE"/>
          </a:p>
        </p:txBody>
      </p:sp>
      <p:sp>
        <p:nvSpPr>
          <p:cNvPr id="7" name="Slide Number Placeholder 6"/>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smtClean="0"/>
              <a:t>Mastertitelformat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Content Placeholder 3"/>
          <p:cNvSpPr>
            <a:spLocks noGrp="1"/>
          </p:cNvSpPr>
          <p:nvPr>
            <p:ph sz="half" idx="2"/>
          </p:nvPr>
        </p:nvSpPr>
        <p:spPr>
          <a:xfrm>
            <a:off x="1097280" y="2582335"/>
            <a:ext cx="4937760" cy="328676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Content Placeholder 5"/>
          <p:cNvSpPr>
            <a:spLocks noGrp="1"/>
          </p:cNvSpPr>
          <p:nvPr>
            <p:ph sz="quarter" idx="4"/>
          </p:nvPr>
        </p:nvSpPr>
        <p:spPr>
          <a:xfrm>
            <a:off x="6217920" y="2582334"/>
            <a:ext cx="4937760" cy="328676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r>
              <a:rPr lang="de-AT" smtClean="0"/>
              <a:t>09.06.17</a:t>
            </a:r>
            <a:endParaRPr lang="de-DE"/>
          </a:p>
        </p:txBody>
      </p:sp>
      <p:sp>
        <p:nvSpPr>
          <p:cNvPr id="8" name="Footer Placeholder 7"/>
          <p:cNvSpPr>
            <a:spLocks noGrp="1"/>
          </p:cNvSpPr>
          <p:nvPr>
            <p:ph type="ftr" sz="quarter" idx="11"/>
          </p:nvPr>
        </p:nvSpPr>
        <p:spPr/>
        <p:txBody>
          <a:bodyPr/>
          <a:lstStyle/>
          <a:p>
            <a:r>
              <a:rPr lang="de-DE" smtClean="0"/>
              <a:t>openlaws</a:t>
            </a:r>
            <a:endParaRPr lang="de-DE"/>
          </a:p>
        </p:txBody>
      </p:sp>
      <p:sp>
        <p:nvSpPr>
          <p:cNvPr id="9" name="Slide Number Placeholder 8"/>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Date Placeholder 2"/>
          <p:cNvSpPr>
            <a:spLocks noGrp="1"/>
          </p:cNvSpPr>
          <p:nvPr>
            <p:ph type="dt" sz="half" idx="10"/>
          </p:nvPr>
        </p:nvSpPr>
        <p:spPr/>
        <p:txBody>
          <a:bodyPr/>
          <a:lstStyle/>
          <a:p>
            <a:r>
              <a:rPr lang="de-AT" smtClean="0"/>
              <a:t>09.06.17</a:t>
            </a:r>
            <a:endParaRPr lang="de-DE"/>
          </a:p>
        </p:txBody>
      </p:sp>
      <p:sp>
        <p:nvSpPr>
          <p:cNvPr id="4" name="Footer Placeholder 3"/>
          <p:cNvSpPr>
            <a:spLocks noGrp="1"/>
          </p:cNvSpPr>
          <p:nvPr>
            <p:ph type="ftr" sz="quarter" idx="11"/>
          </p:nvPr>
        </p:nvSpPr>
        <p:spPr/>
        <p:txBody>
          <a:bodyPr/>
          <a:lstStyle/>
          <a:p>
            <a:r>
              <a:rPr lang="de-DE" smtClean="0"/>
              <a:t>openlaws</a:t>
            </a:r>
            <a:endParaRPr lang="de-DE"/>
          </a:p>
        </p:txBody>
      </p:sp>
      <p:sp>
        <p:nvSpPr>
          <p:cNvPr id="5" name="Slide Number Placeholder 4"/>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de-AT" smtClean="0"/>
              <a:t>09.06.17</a:t>
            </a:r>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smtClean="0"/>
              <a:t>openlaws</a:t>
            </a:r>
            <a:endParaRPr lang="de-DE"/>
          </a:p>
        </p:txBody>
      </p:sp>
      <p:sp>
        <p:nvSpPr>
          <p:cNvPr id="9" name="Slide Number Placeholder 8"/>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smtClean="0"/>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de-AT" smtClean="0"/>
              <a:t>09.06.17</a:t>
            </a:r>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smtClean="0"/>
              <a:t>openlaws</a:t>
            </a:r>
            <a:endParaRPr lang="de-D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7C0A78-094D-1A45-89BE-2F61FED4B547}"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de-DE" smtClean="0"/>
              <a:t>Mastertitelformat bearbeiten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auf Platzhalter ziehen oder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r>
              <a:rPr lang="de-AT" smtClean="0"/>
              <a:t>09.06.17</a:t>
            </a:r>
            <a:endParaRPr lang="de-DE"/>
          </a:p>
        </p:txBody>
      </p:sp>
      <p:sp>
        <p:nvSpPr>
          <p:cNvPr id="6" name="Footer Placeholder 5"/>
          <p:cNvSpPr>
            <a:spLocks noGrp="1"/>
          </p:cNvSpPr>
          <p:nvPr>
            <p:ph type="ftr" sz="quarter" idx="11"/>
          </p:nvPr>
        </p:nvSpPr>
        <p:spPr/>
        <p:txBody>
          <a:bodyPr/>
          <a:lstStyle/>
          <a:p>
            <a:r>
              <a:rPr lang="de-DE" smtClean="0"/>
              <a:t>openlaws</a:t>
            </a:r>
            <a:endParaRPr lang="de-DE"/>
          </a:p>
        </p:txBody>
      </p:sp>
      <p:sp>
        <p:nvSpPr>
          <p:cNvPr id="7" name="Slide Number Placeholder 6"/>
          <p:cNvSpPr>
            <a:spLocks noGrp="1"/>
          </p:cNvSpPr>
          <p:nvPr>
            <p:ph type="sldNum" sz="quarter" idx="12"/>
          </p:nvPr>
        </p:nvSpPr>
        <p:spPr/>
        <p:txBody>
          <a:bodyPr/>
          <a:lstStyle/>
          <a:p>
            <a:fld id="{527C0A78-094D-1A45-89BE-2F61FED4B547}"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smtClean="0"/>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de-AT" smtClean="0"/>
              <a:t>09.06.17</a:t>
            </a:r>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smtClean="0"/>
              <a:t>openlaws</a:t>
            </a:r>
            <a:endParaRPr lang="de-D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7C0A78-094D-1A45-89BE-2F61FED4B547}" type="slidenum">
              <a:rPr lang="de-DE" smtClean="0"/>
              <a:t>‹Nr.›</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872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openlaws.com/" TargetMode="Externa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hyperlink" Target="mailto:clemens.wass@openlaw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nSpc>
                <a:spcPct val="100000"/>
              </a:lnSpc>
            </a:pPr>
            <a:r>
              <a:rPr lang="de-DE" sz="3200" b="1" dirty="0">
                <a:solidFill>
                  <a:schemeClr val="bg2">
                    <a:lumMod val="50000"/>
                  </a:schemeClr>
                </a:solidFill>
              </a:rPr>
              <a:t>Open </a:t>
            </a:r>
            <a:r>
              <a:rPr lang="de-DE" sz="3200" b="1" dirty="0">
                <a:solidFill>
                  <a:schemeClr val="bg2">
                    <a:lumMod val="50000"/>
                  </a:schemeClr>
                </a:solidFill>
              </a:rPr>
              <a:t>D</a:t>
            </a:r>
            <a:r>
              <a:rPr lang="de-DE" sz="3200" b="1" dirty="0" smtClean="0">
                <a:solidFill>
                  <a:schemeClr val="bg2">
                    <a:lumMod val="50000"/>
                  </a:schemeClr>
                </a:solidFill>
              </a:rPr>
              <a:t>ata </a:t>
            </a:r>
            <a:r>
              <a:rPr lang="de-DE" sz="3200" b="1" dirty="0" err="1" smtClean="0">
                <a:solidFill>
                  <a:schemeClr val="bg2">
                    <a:lumMod val="50000"/>
                  </a:schemeClr>
                </a:solidFill>
              </a:rPr>
              <a:t>as</a:t>
            </a:r>
            <a:r>
              <a:rPr lang="de-DE" sz="3200" b="1" dirty="0" smtClean="0">
                <a:solidFill>
                  <a:schemeClr val="bg2">
                    <a:lumMod val="50000"/>
                  </a:schemeClr>
                </a:solidFill>
              </a:rPr>
              <a:t> </a:t>
            </a:r>
            <a:r>
              <a:rPr lang="de-DE" sz="3200" b="1" dirty="0">
                <a:solidFill>
                  <a:schemeClr val="bg2">
                    <a:lumMod val="50000"/>
                  </a:schemeClr>
                </a:solidFill>
              </a:rPr>
              <a:t>a </a:t>
            </a:r>
            <a:r>
              <a:rPr lang="de-DE" sz="3200" b="1" dirty="0" err="1">
                <a:solidFill>
                  <a:schemeClr val="bg2">
                    <a:lumMod val="50000"/>
                  </a:schemeClr>
                </a:solidFill>
              </a:rPr>
              <a:t>R</a:t>
            </a:r>
            <a:r>
              <a:rPr lang="de-DE" sz="3200" b="1" dirty="0" err="1" smtClean="0">
                <a:solidFill>
                  <a:schemeClr val="bg2">
                    <a:lumMod val="50000"/>
                  </a:schemeClr>
                </a:solidFill>
              </a:rPr>
              <a:t>esource</a:t>
            </a:r>
            <a:r>
              <a:rPr lang="de-DE" sz="3200" b="1" dirty="0" smtClean="0">
                <a:solidFill>
                  <a:schemeClr val="bg2">
                    <a:lumMod val="50000"/>
                  </a:schemeClr>
                </a:solidFill>
              </a:rPr>
              <a:t> </a:t>
            </a:r>
            <a:r>
              <a:rPr lang="de-DE" sz="3200" b="1" dirty="0" err="1" smtClean="0">
                <a:solidFill>
                  <a:schemeClr val="bg2">
                    <a:lumMod val="50000"/>
                  </a:schemeClr>
                </a:solidFill>
              </a:rPr>
              <a:t>for</a:t>
            </a:r>
            <a:r>
              <a:rPr lang="de-DE" sz="3200" b="1" dirty="0" smtClean="0">
                <a:solidFill>
                  <a:schemeClr val="bg2">
                    <a:lumMod val="50000"/>
                  </a:schemeClr>
                </a:solidFill>
              </a:rPr>
              <a:t> </a:t>
            </a:r>
            <a:r>
              <a:rPr lang="de-DE" sz="2800" b="1" dirty="0" smtClean="0">
                <a:solidFill>
                  <a:schemeClr val="bg2">
                    <a:lumMod val="50000"/>
                  </a:schemeClr>
                </a:solidFill>
              </a:rPr>
              <a:t/>
            </a:r>
            <a:br>
              <a:rPr lang="de-DE" sz="2800" b="1" dirty="0" smtClean="0">
                <a:solidFill>
                  <a:schemeClr val="bg2">
                    <a:lumMod val="50000"/>
                  </a:schemeClr>
                </a:solidFill>
              </a:rPr>
            </a:br>
            <a:r>
              <a:rPr lang="de-DE" sz="6000" b="1" dirty="0" smtClean="0">
                <a:solidFill>
                  <a:schemeClr val="bg2">
                    <a:lumMod val="50000"/>
                  </a:schemeClr>
                </a:solidFill>
              </a:rPr>
              <a:t>Legal </a:t>
            </a:r>
            <a:r>
              <a:rPr lang="de-DE" sz="6000" b="1" dirty="0">
                <a:solidFill>
                  <a:schemeClr val="bg2">
                    <a:lumMod val="50000"/>
                  </a:schemeClr>
                </a:solidFill>
              </a:rPr>
              <a:t>T</a:t>
            </a:r>
            <a:r>
              <a:rPr lang="de-DE" sz="6000" b="1" dirty="0" smtClean="0">
                <a:solidFill>
                  <a:schemeClr val="bg2">
                    <a:lumMod val="50000"/>
                  </a:schemeClr>
                </a:solidFill>
              </a:rPr>
              <a:t>ech </a:t>
            </a:r>
            <a:r>
              <a:rPr lang="de-DE" sz="6000" b="1" dirty="0">
                <a:solidFill>
                  <a:schemeClr val="bg2">
                    <a:lumMod val="50000"/>
                  </a:schemeClr>
                </a:solidFill>
              </a:rPr>
              <a:t>P</a:t>
            </a:r>
            <a:r>
              <a:rPr lang="de-DE" sz="6000" b="1" dirty="0" smtClean="0">
                <a:solidFill>
                  <a:schemeClr val="bg2">
                    <a:lumMod val="50000"/>
                  </a:schemeClr>
                </a:solidFill>
              </a:rPr>
              <a:t>rojects </a:t>
            </a:r>
            <a:r>
              <a:rPr lang="de-DE" sz="6000" b="1" dirty="0" err="1">
                <a:solidFill>
                  <a:schemeClr val="bg2">
                    <a:lumMod val="50000"/>
                  </a:schemeClr>
                </a:solidFill>
              </a:rPr>
              <a:t>and</a:t>
            </a:r>
            <a:r>
              <a:rPr lang="de-DE" sz="6000" b="1" dirty="0">
                <a:solidFill>
                  <a:schemeClr val="bg2">
                    <a:lumMod val="50000"/>
                  </a:schemeClr>
                </a:solidFill>
              </a:rPr>
              <a:t> </a:t>
            </a:r>
            <a:r>
              <a:rPr lang="de-DE" sz="6000" b="1" dirty="0">
                <a:solidFill>
                  <a:schemeClr val="bg2">
                    <a:lumMod val="50000"/>
                  </a:schemeClr>
                </a:solidFill>
              </a:rPr>
              <a:t>S</a:t>
            </a:r>
            <a:r>
              <a:rPr lang="de-DE" sz="6000" b="1" dirty="0" smtClean="0">
                <a:solidFill>
                  <a:schemeClr val="bg2">
                    <a:lumMod val="50000"/>
                  </a:schemeClr>
                </a:solidFill>
              </a:rPr>
              <a:t>tartups</a:t>
            </a:r>
            <a:endParaRPr lang="de-DE" sz="6000" b="1" dirty="0">
              <a:solidFill>
                <a:schemeClr val="bg2">
                  <a:lumMod val="50000"/>
                </a:schemeClr>
              </a:solidFill>
            </a:endParaRPr>
          </a:p>
        </p:txBody>
      </p:sp>
      <p:sp>
        <p:nvSpPr>
          <p:cNvPr id="3" name="Untertitel 2"/>
          <p:cNvSpPr>
            <a:spLocks noGrp="1"/>
          </p:cNvSpPr>
          <p:nvPr>
            <p:ph type="subTitle" idx="1"/>
          </p:nvPr>
        </p:nvSpPr>
        <p:spPr/>
        <p:txBody>
          <a:bodyPr>
            <a:normAutofit/>
          </a:bodyPr>
          <a:lstStyle/>
          <a:p>
            <a:r>
              <a:rPr lang="de-DE" sz="1600" b="1" dirty="0">
                <a:solidFill>
                  <a:schemeClr val="tx1"/>
                </a:solidFill>
              </a:rPr>
              <a:t>Clemens </a:t>
            </a:r>
            <a:r>
              <a:rPr lang="de-DE" sz="1600" b="1" dirty="0" smtClean="0">
                <a:solidFill>
                  <a:schemeClr val="tx1"/>
                </a:solidFill>
              </a:rPr>
              <a:t>Wass</a:t>
            </a:r>
          </a:p>
          <a:p>
            <a:r>
              <a:rPr lang="de-DE" sz="1600" b="1" dirty="0">
                <a:solidFill>
                  <a:schemeClr val="tx1"/>
                </a:solidFill>
              </a:rPr>
              <a:t>o</a:t>
            </a:r>
            <a:r>
              <a:rPr lang="de-DE" sz="1600" b="1" dirty="0" smtClean="0">
                <a:solidFill>
                  <a:schemeClr val="tx1"/>
                </a:solidFill>
              </a:rPr>
              <a:t>penlaws </a:t>
            </a:r>
            <a:r>
              <a:rPr lang="de-DE" sz="1600" b="1" dirty="0" smtClean="0">
                <a:solidFill>
                  <a:schemeClr val="tx1"/>
                </a:solidFill>
              </a:rPr>
              <a:t>GmbH</a:t>
            </a:r>
          </a:p>
          <a:p>
            <a:r>
              <a:rPr lang="de-DE" sz="1600" b="1" dirty="0" smtClean="0">
                <a:solidFill>
                  <a:schemeClr val="tx1"/>
                </a:solidFill>
              </a:rPr>
              <a:t>BO-ECLI Conference, June 9, Athens</a:t>
            </a:r>
            <a:endParaRPr lang="de-DE" sz="1600" b="1" dirty="0">
              <a:solidFill>
                <a:schemeClr val="tx1"/>
              </a:solidFill>
            </a:endParaRPr>
          </a:p>
        </p:txBody>
      </p:sp>
      <p:sp>
        <p:nvSpPr>
          <p:cNvPr id="4" name="Datumsplatzhalter 3"/>
          <p:cNvSpPr>
            <a:spLocks noGrp="1"/>
          </p:cNvSpPr>
          <p:nvPr>
            <p:ph type="dt" sz="half" idx="10"/>
          </p:nvPr>
        </p:nvSpPr>
        <p:spPr/>
        <p:txBody>
          <a:bodyPr/>
          <a:lstStyle/>
          <a:p>
            <a:r>
              <a:rPr lang="de-AT" smtClean="0"/>
              <a:t>09.06.17</a:t>
            </a:r>
            <a:endParaRPr lang="de-DE"/>
          </a:p>
        </p:txBody>
      </p:sp>
      <p:sp>
        <p:nvSpPr>
          <p:cNvPr id="5" name="Fußzeilenplatzhalter 4"/>
          <p:cNvSpPr>
            <a:spLocks noGrp="1"/>
          </p:cNvSpPr>
          <p:nvPr>
            <p:ph type="ftr" sz="quarter" idx="11"/>
          </p:nvPr>
        </p:nvSpPr>
        <p:spPr/>
        <p:txBody>
          <a:bodyPr/>
          <a:lstStyle/>
          <a:p>
            <a:r>
              <a:rPr lang="de-DE" smtClean="0"/>
              <a:t>openlaws</a:t>
            </a:r>
            <a:endParaRPr lang="de-DE"/>
          </a:p>
        </p:txBody>
      </p:sp>
      <p:sp>
        <p:nvSpPr>
          <p:cNvPr id="6" name="Foliennummernplatzhalter 5"/>
          <p:cNvSpPr>
            <a:spLocks noGrp="1"/>
          </p:cNvSpPr>
          <p:nvPr>
            <p:ph type="sldNum" sz="quarter" idx="12"/>
          </p:nvPr>
        </p:nvSpPr>
        <p:spPr/>
        <p:txBody>
          <a:bodyPr/>
          <a:lstStyle/>
          <a:p>
            <a:fld id="{527C0A78-094D-1A45-89BE-2F61FED4B547}" type="slidenum">
              <a:rPr lang="de-DE" smtClean="0"/>
              <a:t>1</a:t>
            </a:fld>
            <a:endParaRPr lang="de-DE"/>
          </a:p>
        </p:txBody>
      </p:sp>
    </p:spTree>
    <p:extLst>
      <p:ext uri="{BB962C8B-B14F-4D97-AF65-F5344CB8AC3E}">
        <p14:creationId xmlns:p14="http://schemas.microsoft.com/office/powerpoint/2010/main" val="41703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Ravel</a:t>
            </a:r>
            <a:endParaRPr lang="de-DE"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00600" y="1075118"/>
            <a:ext cx="6492875" cy="4571240"/>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dirty="0"/>
              <a:t>Ravel </a:t>
            </a:r>
            <a:r>
              <a:rPr lang="de-DE" dirty="0" err="1"/>
              <a:t>is</a:t>
            </a:r>
            <a:r>
              <a:rPr lang="de-DE" dirty="0"/>
              <a:t> </a:t>
            </a:r>
            <a:r>
              <a:rPr lang="de-DE" i="1" dirty="0" err="1"/>
              <a:t>analytical</a:t>
            </a:r>
            <a:r>
              <a:rPr lang="de-DE" i="1" dirty="0"/>
              <a:t> </a:t>
            </a:r>
            <a:r>
              <a:rPr lang="de-DE" i="1" dirty="0" err="1"/>
              <a:t>research</a:t>
            </a:r>
            <a:r>
              <a:rPr lang="de-DE" dirty="0"/>
              <a:t>, a </a:t>
            </a:r>
            <a:r>
              <a:rPr lang="de-DE" dirty="0" err="1"/>
              <a:t>new</a:t>
            </a:r>
            <a:r>
              <a:rPr lang="de-DE" dirty="0"/>
              <a:t> </a:t>
            </a:r>
            <a:r>
              <a:rPr lang="de-DE" dirty="0" err="1"/>
              <a:t>category</a:t>
            </a:r>
            <a:r>
              <a:rPr lang="de-DE" dirty="0"/>
              <a:t> </a:t>
            </a:r>
            <a:r>
              <a:rPr lang="de-DE" dirty="0" err="1"/>
              <a:t>of</a:t>
            </a:r>
            <a:r>
              <a:rPr lang="de-DE" dirty="0"/>
              <a:t> intelligent </a:t>
            </a:r>
            <a:r>
              <a:rPr lang="de-DE" dirty="0" err="1"/>
              <a:t>tool</a:t>
            </a:r>
            <a:r>
              <a:rPr lang="de-DE" dirty="0"/>
              <a:t> </a:t>
            </a:r>
            <a:r>
              <a:rPr lang="de-DE" dirty="0" err="1"/>
              <a:t>that</a:t>
            </a:r>
            <a:r>
              <a:rPr lang="de-DE" dirty="0"/>
              <a:t> </a:t>
            </a:r>
            <a:r>
              <a:rPr lang="de-DE" dirty="0" err="1"/>
              <a:t>combines</a:t>
            </a:r>
            <a:r>
              <a:rPr lang="de-DE" dirty="0"/>
              <a:t> legal </a:t>
            </a:r>
            <a:r>
              <a:rPr lang="de-DE" dirty="0" err="1"/>
              <a:t>research</a:t>
            </a:r>
            <a:r>
              <a:rPr lang="de-DE" dirty="0"/>
              <a:t> </a:t>
            </a:r>
            <a:r>
              <a:rPr lang="de-DE" dirty="0" err="1"/>
              <a:t>and</a:t>
            </a:r>
            <a:r>
              <a:rPr lang="de-DE" dirty="0"/>
              <a:t> </a:t>
            </a:r>
            <a:r>
              <a:rPr lang="de-DE" dirty="0" err="1"/>
              <a:t>analytics</a:t>
            </a:r>
            <a:r>
              <a:rPr lang="de-DE" dirty="0"/>
              <a:t>. </a:t>
            </a:r>
            <a:r>
              <a:rPr lang="de-DE" dirty="0" err="1"/>
              <a:t>Powered</a:t>
            </a:r>
            <a:r>
              <a:rPr lang="de-DE" dirty="0"/>
              <a:t> </a:t>
            </a:r>
            <a:r>
              <a:rPr lang="de-DE" dirty="0" err="1"/>
              <a:t>by</a:t>
            </a:r>
            <a:r>
              <a:rPr lang="de-DE" dirty="0"/>
              <a:t> expert legal </a:t>
            </a:r>
            <a:r>
              <a:rPr lang="de-DE" dirty="0" err="1"/>
              <a:t>knowledge</a:t>
            </a:r>
            <a:r>
              <a:rPr lang="de-DE" dirty="0"/>
              <a:t>, </a:t>
            </a:r>
            <a:r>
              <a:rPr lang="de-DE" dirty="0" err="1"/>
              <a:t>machine</a:t>
            </a:r>
            <a:r>
              <a:rPr lang="de-DE" dirty="0"/>
              <a:t> </a:t>
            </a:r>
            <a:r>
              <a:rPr lang="de-DE" dirty="0" err="1"/>
              <a:t>learning</a:t>
            </a:r>
            <a:r>
              <a:rPr lang="de-DE" dirty="0"/>
              <a:t>, </a:t>
            </a:r>
            <a:r>
              <a:rPr lang="de-DE" dirty="0" err="1"/>
              <a:t>and</a:t>
            </a:r>
            <a:r>
              <a:rPr lang="de-DE" dirty="0"/>
              <a:t> </a:t>
            </a:r>
            <a:r>
              <a:rPr lang="de-DE" dirty="0" err="1"/>
              <a:t>comprehensive</a:t>
            </a:r>
            <a:r>
              <a:rPr lang="de-DE" dirty="0"/>
              <a:t> </a:t>
            </a:r>
            <a:r>
              <a:rPr lang="de-DE" dirty="0" err="1"/>
              <a:t>caselaw</a:t>
            </a:r>
            <a:r>
              <a:rPr lang="de-DE" dirty="0"/>
              <a:t> </a:t>
            </a:r>
            <a:r>
              <a:rPr lang="de-DE" dirty="0" err="1"/>
              <a:t>from</a:t>
            </a:r>
            <a:r>
              <a:rPr lang="de-DE" dirty="0"/>
              <a:t> </a:t>
            </a:r>
            <a:r>
              <a:rPr lang="de-DE" dirty="0" err="1"/>
              <a:t>the</a:t>
            </a:r>
            <a:r>
              <a:rPr lang="de-DE" dirty="0"/>
              <a:t> Harvard Law Library, Ravel </a:t>
            </a:r>
            <a:r>
              <a:rPr lang="de-DE" dirty="0" err="1"/>
              <a:t>is</a:t>
            </a:r>
            <a:r>
              <a:rPr lang="de-DE" dirty="0"/>
              <a:t> </a:t>
            </a:r>
            <a:r>
              <a:rPr lang="de-DE" dirty="0" err="1"/>
              <a:t>built</a:t>
            </a:r>
            <a:r>
              <a:rPr lang="de-DE" dirty="0"/>
              <a:t> </a:t>
            </a:r>
            <a:r>
              <a:rPr lang="de-DE" dirty="0" err="1"/>
              <a:t>by</a:t>
            </a:r>
            <a:r>
              <a:rPr lang="de-DE" dirty="0"/>
              <a:t> digital natives </a:t>
            </a:r>
            <a:r>
              <a:rPr lang="de-DE" dirty="0" err="1"/>
              <a:t>for</a:t>
            </a:r>
            <a:r>
              <a:rPr lang="de-DE" dirty="0"/>
              <a:t> 21st Century </a:t>
            </a:r>
            <a:r>
              <a:rPr lang="de-DE" dirty="0" err="1"/>
              <a:t>practice</a:t>
            </a:r>
            <a:r>
              <a:rPr lang="de-DE" dirty="0"/>
              <a:t>.</a:t>
            </a:r>
            <a:endParaRPr lang="de-DE" dirty="0"/>
          </a:p>
        </p:txBody>
      </p:sp>
      <p:sp>
        <p:nvSpPr>
          <p:cNvPr id="6" name="Datumsplatzhalter 5"/>
          <p:cNvSpPr>
            <a:spLocks noGrp="1"/>
          </p:cNvSpPr>
          <p:nvPr>
            <p:ph type="dt" sz="half" idx="10"/>
          </p:nvPr>
        </p:nvSpPr>
        <p:spPr/>
        <p:txBody>
          <a:bodyPr/>
          <a:lstStyle/>
          <a:p>
            <a:r>
              <a:rPr lang="de-AT" smtClean="0"/>
              <a:t>09.06.17</a:t>
            </a:r>
            <a:endParaRPr lang="de-DE"/>
          </a:p>
        </p:txBody>
      </p:sp>
      <p:sp>
        <p:nvSpPr>
          <p:cNvPr id="7" name="Fußzeilenplatzhalter 6"/>
          <p:cNvSpPr>
            <a:spLocks noGrp="1"/>
          </p:cNvSpPr>
          <p:nvPr>
            <p:ph type="ftr" sz="quarter" idx="11"/>
          </p:nvPr>
        </p:nvSpPr>
        <p:spPr/>
        <p:txBody>
          <a:bodyPr/>
          <a:lstStyle/>
          <a:p>
            <a:r>
              <a:rPr lang="de-DE" smtClean="0"/>
              <a:t>openlaws</a:t>
            </a:r>
            <a:endParaRPr lang="de-DE"/>
          </a:p>
        </p:txBody>
      </p:sp>
      <p:sp>
        <p:nvSpPr>
          <p:cNvPr id="8" name="Foliennummernplatzhalter 7"/>
          <p:cNvSpPr>
            <a:spLocks noGrp="1"/>
          </p:cNvSpPr>
          <p:nvPr>
            <p:ph type="sldNum" sz="quarter" idx="12"/>
          </p:nvPr>
        </p:nvSpPr>
        <p:spPr/>
        <p:txBody>
          <a:bodyPr/>
          <a:lstStyle/>
          <a:p>
            <a:fld id="{527C0A78-094D-1A45-89BE-2F61FED4B547}" type="slidenum">
              <a:rPr lang="de-DE" smtClean="0"/>
              <a:t>10</a:t>
            </a:fld>
            <a:endParaRPr lang="de-DE"/>
          </a:p>
        </p:txBody>
      </p:sp>
    </p:spTree>
    <p:extLst>
      <p:ext uri="{BB962C8B-B14F-4D97-AF65-F5344CB8AC3E}">
        <p14:creationId xmlns:p14="http://schemas.microsoft.com/office/powerpoint/2010/main" val="175973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compass</a:t>
            </a:r>
            <a:endParaRPr lang="de-DE" dirty="0"/>
          </a:p>
        </p:txBody>
      </p:sp>
      <p:pic>
        <p:nvPicPr>
          <p:cNvPr id="5" name="Inhaltsplatzhalt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00600" y="1675088"/>
            <a:ext cx="6492875" cy="3371300"/>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dirty="0" err="1"/>
              <a:t>We're</a:t>
            </a:r>
            <a:r>
              <a:rPr lang="de-DE" dirty="0"/>
              <a:t> </a:t>
            </a:r>
            <a:r>
              <a:rPr lang="de-DE" dirty="0" err="1"/>
              <a:t>about</a:t>
            </a:r>
            <a:r>
              <a:rPr lang="de-DE" dirty="0"/>
              <a:t> </a:t>
            </a:r>
            <a:r>
              <a:rPr lang="de-DE" dirty="0" err="1"/>
              <a:t>to</a:t>
            </a:r>
            <a:r>
              <a:rPr lang="de-DE" dirty="0"/>
              <a:t> </a:t>
            </a:r>
            <a:r>
              <a:rPr lang="de-DE" dirty="0" err="1"/>
              <a:t>combine</a:t>
            </a:r>
            <a:r>
              <a:rPr lang="de-DE" dirty="0"/>
              <a:t> 47 </a:t>
            </a:r>
            <a:r>
              <a:rPr lang="de-DE" dirty="0" err="1"/>
              <a:t>years</a:t>
            </a:r>
            <a:r>
              <a:rPr lang="de-DE" dirty="0"/>
              <a:t> </a:t>
            </a:r>
            <a:r>
              <a:rPr lang="de-DE" dirty="0" err="1"/>
              <a:t>of</a:t>
            </a:r>
            <a:r>
              <a:rPr lang="de-DE" dirty="0"/>
              <a:t> </a:t>
            </a:r>
            <a:r>
              <a:rPr lang="de-DE" dirty="0" err="1"/>
              <a:t>history</a:t>
            </a:r>
            <a:r>
              <a:rPr lang="de-DE" dirty="0"/>
              <a:t> </a:t>
            </a:r>
            <a:r>
              <a:rPr lang="de-DE" dirty="0" err="1"/>
              <a:t>as</a:t>
            </a:r>
            <a:r>
              <a:rPr lang="de-DE" dirty="0"/>
              <a:t> a </a:t>
            </a:r>
            <a:r>
              <a:rPr lang="de-DE" dirty="0" err="1"/>
              <a:t>case</a:t>
            </a:r>
            <a:r>
              <a:rPr lang="de-DE" dirty="0"/>
              <a:t> </a:t>
            </a:r>
            <a:r>
              <a:rPr lang="de-DE" dirty="0" err="1"/>
              <a:t>law</a:t>
            </a:r>
            <a:r>
              <a:rPr lang="de-DE" dirty="0"/>
              <a:t> </a:t>
            </a:r>
            <a:r>
              <a:rPr lang="de-DE" dirty="0" err="1"/>
              <a:t>publisher</a:t>
            </a:r>
            <a:r>
              <a:rPr lang="de-DE" dirty="0"/>
              <a:t> </a:t>
            </a:r>
            <a:r>
              <a:rPr lang="de-DE" dirty="0" err="1"/>
              <a:t>with</a:t>
            </a:r>
            <a:r>
              <a:rPr lang="de-DE" dirty="0"/>
              <a:t> </a:t>
            </a:r>
            <a:r>
              <a:rPr lang="de-DE" dirty="0" err="1"/>
              <a:t>the</a:t>
            </a:r>
            <a:r>
              <a:rPr lang="de-DE" dirty="0"/>
              <a:t> </a:t>
            </a:r>
            <a:r>
              <a:rPr lang="de-DE" dirty="0" err="1"/>
              <a:t>latest</a:t>
            </a:r>
            <a:r>
              <a:rPr lang="de-DE" dirty="0"/>
              <a:t> </a:t>
            </a:r>
            <a:r>
              <a:rPr lang="de-DE" dirty="0" err="1"/>
              <a:t>technologies</a:t>
            </a:r>
            <a:r>
              <a:rPr lang="de-DE" dirty="0"/>
              <a:t> </a:t>
            </a:r>
            <a:r>
              <a:rPr lang="de-DE" dirty="0" err="1"/>
              <a:t>to</a:t>
            </a:r>
            <a:r>
              <a:rPr lang="de-DE" dirty="0"/>
              <a:t> </a:t>
            </a:r>
            <a:r>
              <a:rPr lang="de-DE" dirty="0" err="1"/>
              <a:t>guide</a:t>
            </a:r>
            <a:r>
              <a:rPr lang="de-DE" dirty="0"/>
              <a:t> </a:t>
            </a:r>
            <a:r>
              <a:rPr lang="de-DE" dirty="0" err="1"/>
              <a:t>your</a:t>
            </a:r>
            <a:r>
              <a:rPr lang="de-DE" dirty="0"/>
              <a:t> </a:t>
            </a:r>
            <a:r>
              <a:rPr lang="de-DE" dirty="0" err="1"/>
              <a:t>research</a:t>
            </a:r>
            <a:r>
              <a:rPr lang="de-DE" dirty="0"/>
              <a:t> in </a:t>
            </a:r>
            <a:r>
              <a:rPr lang="de-DE" dirty="0" err="1"/>
              <a:t>new</a:t>
            </a:r>
            <a:r>
              <a:rPr lang="de-DE" dirty="0"/>
              <a:t> </a:t>
            </a:r>
            <a:r>
              <a:rPr lang="de-DE" dirty="0" err="1"/>
              <a:t>and</a:t>
            </a:r>
            <a:r>
              <a:rPr lang="de-DE" dirty="0"/>
              <a:t> </a:t>
            </a:r>
            <a:r>
              <a:rPr lang="de-DE" dirty="0" err="1"/>
              <a:t>exciting</a:t>
            </a:r>
            <a:r>
              <a:rPr lang="de-DE" dirty="0"/>
              <a:t> </a:t>
            </a:r>
            <a:r>
              <a:rPr lang="de-DE" dirty="0" err="1"/>
              <a:t>ways</a:t>
            </a:r>
            <a:r>
              <a:rPr lang="de-DE" dirty="0"/>
              <a:t>. Change </a:t>
            </a:r>
            <a:r>
              <a:rPr lang="de-DE" dirty="0" err="1"/>
              <a:t>is</a:t>
            </a:r>
            <a:r>
              <a:rPr lang="de-DE" dirty="0"/>
              <a:t> </a:t>
            </a:r>
            <a:r>
              <a:rPr lang="de-DE" dirty="0" err="1"/>
              <a:t>coming</a:t>
            </a:r>
            <a:r>
              <a:rPr lang="de-DE" dirty="0"/>
              <a:t>. </a:t>
            </a:r>
            <a:r>
              <a:rPr lang="de-DE" dirty="0" err="1"/>
              <a:t>Come</a:t>
            </a:r>
            <a:r>
              <a:rPr lang="de-DE" dirty="0"/>
              <a:t> </a:t>
            </a:r>
            <a:r>
              <a:rPr lang="de-DE" dirty="0" err="1"/>
              <a:t>with</a:t>
            </a:r>
            <a:r>
              <a:rPr lang="de-DE" dirty="0"/>
              <a:t> </a:t>
            </a:r>
            <a:r>
              <a:rPr lang="de-DE" dirty="0" err="1"/>
              <a:t>us</a:t>
            </a:r>
            <a:r>
              <a:rPr lang="de-DE" dirty="0"/>
              <a:t>.</a:t>
            </a:r>
            <a:endParaRPr lang="de-DE" dirty="0"/>
          </a:p>
        </p:txBody>
      </p:sp>
      <p:sp>
        <p:nvSpPr>
          <p:cNvPr id="6" name="Datumsplatzhalter 5"/>
          <p:cNvSpPr>
            <a:spLocks noGrp="1"/>
          </p:cNvSpPr>
          <p:nvPr>
            <p:ph type="dt" sz="half" idx="10"/>
          </p:nvPr>
        </p:nvSpPr>
        <p:spPr/>
        <p:txBody>
          <a:bodyPr/>
          <a:lstStyle/>
          <a:p>
            <a:r>
              <a:rPr lang="de-AT" smtClean="0"/>
              <a:t>09.06.17</a:t>
            </a:r>
            <a:endParaRPr lang="de-DE"/>
          </a:p>
        </p:txBody>
      </p:sp>
      <p:sp>
        <p:nvSpPr>
          <p:cNvPr id="7" name="Fußzeilenplatzhalter 6"/>
          <p:cNvSpPr>
            <a:spLocks noGrp="1"/>
          </p:cNvSpPr>
          <p:nvPr>
            <p:ph type="ftr" sz="quarter" idx="11"/>
          </p:nvPr>
        </p:nvSpPr>
        <p:spPr/>
        <p:txBody>
          <a:bodyPr/>
          <a:lstStyle/>
          <a:p>
            <a:r>
              <a:rPr lang="de-DE" smtClean="0"/>
              <a:t>openlaws</a:t>
            </a:r>
            <a:endParaRPr lang="de-DE"/>
          </a:p>
        </p:txBody>
      </p:sp>
      <p:sp>
        <p:nvSpPr>
          <p:cNvPr id="8" name="Foliennummernplatzhalter 7"/>
          <p:cNvSpPr>
            <a:spLocks noGrp="1"/>
          </p:cNvSpPr>
          <p:nvPr>
            <p:ph type="sldNum" sz="quarter" idx="12"/>
          </p:nvPr>
        </p:nvSpPr>
        <p:spPr/>
        <p:txBody>
          <a:bodyPr/>
          <a:lstStyle/>
          <a:p>
            <a:fld id="{527C0A78-094D-1A45-89BE-2F61FED4B547}" type="slidenum">
              <a:rPr lang="de-DE" smtClean="0"/>
              <a:t>11</a:t>
            </a:fld>
            <a:endParaRPr lang="de-DE"/>
          </a:p>
        </p:txBody>
      </p:sp>
    </p:spTree>
    <p:extLst>
      <p:ext uri="{BB962C8B-B14F-4D97-AF65-F5344CB8AC3E}">
        <p14:creationId xmlns:p14="http://schemas.microsoft.com/office/powerpoint/2010/main" val="40374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EuroCases</a:t>
            </a:r>
            <a:endParaRPr lang="de-DE" dirty="0"/>
          </a:p>
        </p:txBody>
      </p:sp>
      <p:pic>
        <p:nvPicPr>
          <p:cNvPr id="8" name="Inhaltsplatzhalt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00600" y="1654208"/>
            <a:ext cx="6492875" cy="3413059"/>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b="1" dirty="0" err="1"/>
              <a:t>EuroCases</a:t>
            </a:r>
            <a:r>
              <a:rPr lang="de-DE" b="1" dirty="0"/>
              <a:t> </a:t>
            </a:r>
            <a:r>
              <a:rPr lang="de-DE" b="1" dirty="0" err="1"/>
              <a:t>is</a:t>
            </a:r>
            <a:r>
              <a:rPr lang="de-DE" b="1" dirty="0"/>
              <a:t> </a:t>
            </a:r>
            <a:r>
              <a:rPr lang="de-DE" b="1" dirty="0" err="1"/>
              <a:t>the</a:t>
            </a:r>
            <a:r>
              <a:rPr lang="de-DE" b="1" dirty="0"/>
              <a:t> </a:t>
            </a:r>
            <a:r>
              <a:rPr lang="de-DE" b="1" dirty="0" err="1"/>
              <a:t>most</a:t>
            </a:r>
            <a:r>
              <a:rPr lang="de-DE" b="1" dirty="0"/>
              <a:t> </a:t>
            </a:r>
            <a:r>
              <a:rPr lang="de-DE" b="1" dirty="0" err="1"/>
              <a:t>comprehensive</a:t>
            </a:r>
            <a:r>
              <a:rPr lang="de-DE" b="1" dirty="0"/>
              <a:t> </a:t>
            </a:r>
            <a:r>
              <a:rPr lang="de-DE" b="1" dirty="0" err="1"/>
              <a:t>collection</a:t>
            </a:r>
            <a:r>
              <a:rPr lang="de-DE" b="1" dirty="0"/>
              <a:t> </a:t>
            </a:r>
            <a:r>
              <a:rPr lang="de-DE" b="1" dirty="0" err="1"/>
              <a:t>of</a:t>
            </a:r>
            <a:r>
              <a:rPr lang="de-DE" b="1" dirty="0"/>
              <a:t> national </a:t>
            </a:r>
            <a:r>
              <a:rPr lang="de-DE" b="1" dirty="0" err="1"/>
              <a:t>and</a:t>
            </a:r>
            <a:r>
              <a:rPr lang="de-DE" b="1" dirty="0"/>
              <a:t> European </a:t>
            </a:r>
            <a:r>
              <a:rPr lang="de-DE" b="1" dirty="0" err="1"/>
              <a:t>case</a:t>
            </a:r>
            <a:r>
              <a:rPr lang="de-DE" b="1" dirty="0"/>
              <a:t> </a:t>
            </a:r>
            <a:r>
              <a:rPr lang="de-DE" b="1" dirty="0" err="1"/>
              <a:t>law</a:t>
            </a:r>
            <a:r>
              <a:rPr lang="de-DE" b="1" dirty="0"/>
              <a:t> </a:t>
            </a:r>
            <a:r>
              <a:rPr lang="de-DE" b="1" dirty="0" err="1"/>
              <a:t>linked</a:t>
            </a:r>
            <a:r>
              <a:rPr lang="de-DE" b="1" dirty="0"/>
              <a:t> </a:t>
            </a:r>
            <a:r>
              <a:rPr lang="de-DE" b="1" dirty="0" err="1"/>
              <a:t>to</a:t>
            </a:r>
            <a:r>
              <a:rPr lang="de-DE" b="1" dirty="0"/>
              <a:t> International </a:t>
            </a:r>
            <a:r>
              <a:rPr lang="de-DE" b="1" dirty="0" err="1"/>
              <a:t>and</a:t>
            </a:r>
            <a:r>
              <a:rPr lang="de-DE" b="1" dirty="0"/>
              <a:t> EU </a:t>
            </a:r>
            <a:r>
              <a:rPr lang="de-DE" b="1" dirty="0" err="1"/>
              <a:t>law</a:t>
            </a:r>
            <a:r>
              <a:rPr lang="de-DE" b="1" dirty="0"/>
              <a:t>. </a:t>
            </a:r>
            <a:r>
              <a:rPr lang="de-DE" b="1" dirty="0" err="1"/>
              <a:t>It</a:t>
            </a:r>
            <a:r>
              <a:rPr lang="de-DE" b="1" dirty="0"/>
              <a:t> </a:t>
            </a:r>
            <a:r>
              <a:rPr lang="de-DE" b="1" dirty="0" err="1"/>
              <a:t>aggregates</a:t>
            </a:r>
            <a:r>
              <a:rPr lang="de-DE" b="1" dirty="0"/>
              <a:t> </a:t>
            </a:r>
            <a:r>
              <a:rPr lang="de-DE" b="1" dirty="0" err="1"/>
              <a:t>about</a:t>
            </a:r>
            <a:r>
              <a:rPr lang="de-DE" b="1" dirty="0"/>
              <a:t> 40 </a:t>
            </a:r>
            <a:r>
              <a:rPr lang="de-DE" b="1" dirty="0" err="1"/>
              <a:t>official</a:t>
            </a:r>
            <a:r>
              <a:rPr lang="de-DE" b="1" dirty="0"/>
              <a:t> legal </a:t>
            </a:r>
            <a:r>
              <a:rPr lang="de-DE" b="1" dirty="0" err="1"/>
              <a:t>information</a:t>
            </a:r>
            <a:r>
              <a:rPr lang="de-DE" b="1" dirty="0"/>
              <a:t> </a:t>
            </a:r>
            <a:r>
              <a:rPr lang="de-DE" b="1" dirty="0" err="1"/>
              <a:t>sources</a:t>
            </a:r>
            <a:r>
              <a:rPr lang="de-DE" b="1" dirty="0"/>
              <a:t> </a:t>
            </a:r>
            <a:r>
              <a:rPr lang="de-DE" b="1" dirty="0" err="1"/>
              <a:t>and</a:t>
            </a:r>
            <a:r>
              <a:rPr lang="de-DE" b="1" dirty="0"/>
              <a:t> </a:t>
            </a:r>
            <a:r>
              <a:rPr lang="de-DE" b="1" dirty="0" err="1"/>
              <a:t>around</a:t>
            </a:r>
            <a:r>
              <a:rPr lang="de-DE" b="1" dirty="0"/>
              <a:t> 300,000 </a:t>
            </a:r>
            <a:r>
              <a:rPr lang="de-DE" b="1" dirty="0" err="1"/>
              <a:t>documents</a:t>
            </a:r>
            <a:r>
              <a:rPr lang="de-DE" b="1" dirty="0"/>
              <a:t> in a </a:t>
            </a:r>
            <a:r>
              <a:rPr lang="de-DE" b="1" dirty="0" err="1"/>
              <a:t>single</a:t>
            </a:r>
            <a:r>
              <a:rPr lang="de-DE" b="1" dirty="0"/>
              <a:t> </a:t>
            </a:r>
            <a:r>
              <a:rPr lang="de-DE" b="1" dirty="0" err="1"/>
              <a:t>searchable</a:t>
            </a:r>
            <a:r>
              <a:rPr lang="de-DE" b="1" dirty="0"/>
              <a:t> </a:t>
            </a:r>
            <a:r>
              <a:rPr lang="de-DE" b="1" dirty="0" err="1"/>
              <a:t>database</a:t>
            </a:r>
            <a:endParaRPr lang="de-DE" dirty="0"/>
          </a:p>
        </p:txBody>
      </p:sp>
      <p:sp>
        <p:nvSpPr>
          <p:cNvPr id="5" name="Datumsplatzhalter 4"/>
          <p:cNvSpPr>
            <a:spLocks noGrp="1"/>
          </p:cNvSpPr>
          <p:nvPr>
            <p:ph type="dt" sz="half" idx="10"/>
          </p:nvPr>
        </p:nvSpPr>
        <p:spPr/>
        <p:txBody>
          <a:bodyPr/>
          <a:lstStyle/>
          <a:p>
            <a:r>
              <a:rPr lang="de-AT" smtClean="0"/>
              <a:t>09.06.17</a:t>
            </a:r>
            <a:endParaRPr lang="de-DE"/>
          </a:p>
        </p:txBody>
      </p:sp>
      <p:sp>
        <p:nvSpPr>
          <p:cNvPr id="6" name="Fußzeilenplatzhalter 5"/>
          <p:cNvSpPr>
            <a:spLocks noGrp="1"/>
          </p:cNvSpPr>
          <p:nvPr>
            <p:ph type="ftr" sz="quarter" idx="11"/>
          </p:nvPr>
        </p:nvSpPr>
        <p:spPr/>
        <p:txBody>
          <a:bodyPr/>
          <a:lstStyle/>
          <a:p>
            <a:r>
              <a:rPr lang="de-DE" smtClean="0"/>
              <a:t>openlaws</a:t>
            </a:r>
            <a:endParaRPr lang="de-DE"/>
          </a:p>
        </p:txBody>
      </p:sp>
      <p:sp>
        <p:nvSpPr>
          <p:cNvPr id="7" name="Foliennummernplatzhalter 6"/>
          <p:cNvSpPr>
            <a:spLocks noGrp="1"/>
          </p:cNvSpPr>
          <p:nvPr>
            <p:ph type="sldNum" sz="quarter" idx="12"/>
          </p:nvPr>
        </p:nvSpPr>
        <p:spPr/>
        <p:txBody>
          <a:bodyPr/>
          <a:lstStyle/>
          <a:p>
            <a:fld id="{527C0A78-094D-1A45-89BE-2F61FED4B547}" type="slidenum">
              <a:rPr lang="de-DE" smtClean="0"/>
              <a:t>12</a:t>
            </a:fld>
            <a:endParaRPr lang="de-DE"/>
          </a:p>
        </p:txBody>
      </p:sp>
    </p:spTree>
    <p:extLst>
      <p:ext uri="{BB962C8B-B14F-4D97-AF65-F5344CB8AC3E}">
        <p14:creationId xmlns:p14="http://schemas.microsoft.com/office/powerpoint/2010/main" val="522467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Lexbase</a:t>
            </a:r>
            <a:endParaRPr lang="de-DE" dirty="0"/>
          </a:p>
        </p:txBody>
      </p:sp>
      <p:pic>
        <p:nvPicPr>
          <p:cNvPr id="8" name="Inhaltsplatzhalt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00600" y="1672914"/>
            <a:ext cx="6492875" cy="3375648"/>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dirty="0" err="1"/>
              <a:t>Lexbase</a:t>
            </a:r>
            <a:r>
              <a:rPr lang="de-DE" dirty="0"/>
              <a:t> </a:t>
            </a:r>
            <a:r>
              <a:rPr lang="de-DE" dirty="0" err="1"/>
              <a:t>contains</a:t>
            </a:r>
            <a:r>
              <a:rPr lang="de-DE" dirty="0"/>
              <a:t> </a:t>
            </a:r>
            <a:r>
              <a:rPr lang="de-DE" dirty="0" err="1"/>
              <a:t>judgments</a:t>
            </a:r>
            <a:r>
              <a:rPr lang="de-DE" dirty="0"/>
              <a:t> </a:t>
            </a:r>
            <a:r>
              <a:rPr lang="de-DE" dirty="0" err="1"/>
              <a:t>of</a:t>
            </a:r>
            <a:r>
              <a:rPr lang="de-DE" dirty="0"/>
              <a:t> </a:t>
            </a:r>
            <a:r>
              <a:rPr lang="de-DE" dirty="0" err="1"/>
              <a:t>the</a:t>
            </a:r>
            <a:r>
              <a:rPr lang="de-DE" dirty="0"/>
              <a:t> </a:t>
            </a:r>
            <a:r>
              <a:rPr lang="de-DE" dirty="0" err="1"/>
              <a:t>Swedish</a:t>
            </a:r>
            <a:r>
              <a:rPr lang="de-DE" dirty="0"/>
              <a:t> </a:t>
            </a:r>
            <a:r>
              <a:rPr lang="de-DE" dirty="0" err="1"/>
              <a:t>courts</a:t>
            </a:r>
            <a:r>
              <a:rPr lang="de-DE" dirty="0"/>
              <a:t> in </a:t>
            </a:r>
            <a:r>
              <a:rPr lang="de-DE" dirty="0" err="1"/>
              <a:t>criminal</a:t>
            </a:r>
            <a:r>
              <a:rPr lang="de-DE" dirty="0"/>
              <a:t> </a:t>
            </a:r>
            <a:r>
              <a:rPr lang="de-DE" dirty="0" err="1"/>
              <a:t>and</a:t>
            </a:r>
            <a:r>
              <a:rPr lang="de-DE" dirty="0"/>
              <a:t> </a:t>
            </a:r>
            <a:r>
              <a:rPr lang="de-DE" dirty="0" err="1"/>
              <a:t>civil</a:t>
            </a:r>
            <a:r>
              <a:rPr lang="de-DE" dirty="0"/>
              <a:t> </a:t>
            </a:r>
            <a:r>
              <a:rPr lang="de-DE" dirty="0" err="1"/>
              <a:t>courts</a:t>
            </a:r>
            <a:r>
              <a:rPr lang="de-DE" dirty="0"/>
              <a:t>. The </a:t>
            </a:r>
            <a:r>
              <a:rPr lang="de-DE" dirty="0" err="1"/>
              <a:t>documents</a:t>
            </a:r>
            <a:r>
              <a:rPr lang="de-DE" dirty="0"/>
              <a:t> </a:t>
            </a:r>
            <a:r>
              <a:rPr lang="de-DE" dirty="0" err="1"/>
              <a:t>contain</a:t>
            </a:r>
            <a:r>
              <a:rPr lang="de-DE" dirty="0"/>
              <a:t> all </a:t>
            </a:r>
            <a:r>
              <a:rPr lang="de-DE" dirty="0" err="1"/>
              <a:t>the</a:t>
            </a:r>
            <a:r>
              <a:rPr lang="de-DE" dirty="0"/>
              <a:t> </a:t>
            </a:r>
            <a:r>
              <a:rPr lang="de-DE" dirty="0" err="1"/>
              <a:t>information</a:t>
            </a:r>
            <a:r>
              <a:rPr lang="de-DE" dirty="0"/>
              <a:t> registered </a:t>
            </a:r>
            <a:r>
              <a:rPr lang="de-DE" dirty="0" err="1"/>
              <a:t>by</a:t>
            </a:r>
            <a:r>
              <a:rPr lang="de-DE" dirty="0"/>
              <a:t> </a:t>
            </a:r>
            <a:r>
              <a:rPr lang="de-DE" dirty="0" err="1"/>
              <a:t>the</a:t>
            </a:r>
            <a:r>
              <a:rPr lang="de-DE" dirty="0"/>
              <a:t> </a:t>
            </a:r>
            <a:r>
              <a:rPr lang="de-DE" dirty="0" err="1"/>
              <a:t>authorities</a:t>
            </a:r>
            <a:r>
              <a:rPr lang="de-DE" dirty="0"/>
              <a:t> </a:t>
            </a:r>
            <a:r>
              <a:rPr lang="de-DE" dirty="0" err="1"/>
              <a:t>about</a:t>
            </a:r>
            <a:r>
              <a:rPr lang="de-DE" dirty="0"/>
              <a:t> </a:t>
            </a:r>
            <a:r>
              <a:rPr lang="de-DE" dirty="0" err="1"/>
              <a:t>the</a:t>
            </a:r>
            <a:r>
              <a:rPr lang="de-DE" dirty="0"/>
              <a:t> </a:t>
            </a:r>
            <a:r>
              <a:rPr lang="de-DE" dirty="0" err="1"/>
              <a:t>person</a:t>
            </a:r>
            <a:r>
              <a:rPr lang="de-DE" dirty="0"/>
              <a:t> </a:t>
            </a:r>
            <a:r>
              <a:rPr lang="de-DE" dirty="0" err="1"/>
              <a:t>or</a:t>
            </a:r>
            <a:r>
              <a:rPr lang="de-DE" dirty="0"/>
              <a:t> </a:t>
            </a:r>
            <a:r>
              <a:rPr lang="de-DE" dirty="0" err="1"/>
              <a:t>company</a:t>
            </a:r>
            <a:r>
              <a:rPr lang="de-DE" dirty="0"/>
              <a:t> </a:t>
            </a:r>
            <a:r>
              <a:rPr lang="de-DE" dirty="0" err="1"/>
              <a:t>and</a:t>
            </a:r>
            <a:r>
              <a:rPr lang="de-DE" dirty="0"/>
              <a:t> </a:t>
            </a:r>
            <a:r>
              <a:rPr lang="de-DE" dirty="0" err="1"/>
              <a:t>are</a:t>
            </a:r>
            <a:r>
              <a:rPr lang="de-DE" dirty="0"/>
              <a:t> </a:t>
            </a:r>
            <a:r>
              <a:rPr lang="de-DE" dirty="0" err="1"/>
              <a:t>presented</a:t>
            </a:r>
            <a:r>
              <a:rPr lang="de-DE" dirty="0"/>
              <a:t> in a </a:t>
            </a:r>
            <a:r>
              <a:rPr lang="de-DE" dirty="0" err="1"/>
              <a:t>clear</a:t>
            </a:r>
            <a:r>
              <a:rPr lang="de-DE" dirty="0"/>
              <a:t> </a:t>
            </a:r>
            <a:r>
              <a:rPr lang="de-DE" dirty="0" err="1"/>
              <a:t>and</a:t>
            </a:r>
            <a:r>
              <a:rPr lang="de-DE" dirty="0"/>
              <a:t> </a:t>
            </a:r>
            <a:r>
              <a:rPr lang="de-DE" dirty="0" err="1"/>
              <a:t>accessible</a:t>
            </a:r>
            <a:r>
              <a:rPr lang="de-DE" dirty="0"/>
              <a:t> </a:t>
            </a:r>
            <a:r>
              <a:rPr lang="de-DE" dirty="0" err="1"/>
              <a:t>way</a:t>
            </a:r>
            <a:r>
              <a:rPr lang="de-DE" dirty="0"/>
              <a:t>. A </a:t>
            </a:r>
            <a:r>
              <a:rPr lang="de-DE" dirty="0" err="1"/>
              <a:t>similar</a:t>
            </a:r>
            <a:r>
              <a:rPr lang="de-DE" dirty="0"/>
              <a:t> </a:t>
            </a:r>
            <a:r>
              <a:rPr lang="de-DE" dirty="0" err="1"/>
              <a:t>database</a:t>
            </a:r>
            <a:r>
              <a:rPr lang="de-DE" dirty="0"/>
              <a:t> </a:t>
            </a:r>
            <a:r>
              <a:rPr lang="de-DE" dirty="0" err="1"/>
              <a:t>is</a:t>
            </a:r>
            <a:r>
              <a:rPr lang="de-DE" dirty="0"/>
              <a:t> </a:t>
            </a:r>
            <a:r>
              <a:rPr lang="de-DE" dirty="0" err="1"/>
              <a:t>kept</a:t>
            </a:r>
            <a:r>
              <a:rPr lang="de-DE" dirty="0"/>
              <a:t> </a:t>
            </a:r>
            <a:r>
              <a:rPr lang="de-DE" dirty="0" err="1"/>
              <a:t>for</a:t>
            </a:r>
            <a:r>
              <a:rPr lang="de-DE" dirty="0"/>
              <a:t> </a:t>
            </a:r>
            <a:r>
              <a:rPr lang="de-DE" dirty="0" err="1"/>
              <a:t>doctors</a:t>
            </a:r>
            <a:r>
              <a:rPr lang="de-DE" dirty="0"/>
              <a:t> </a:t>
            </a:r>
            <a:r>
              <a:rPr lang="de-DE" dirty="0" err="1"/>
              <a:t>and</a:t>
            </a:r>
            <a:r>
              <a:rPr lang="de-DE" dirty="0"/>
              <a:t> </a:t>
            </a:r>
            <a:r>
              <a:rPr lang="de-DE" dirty="0" err="1"/>
              <a:t>dentists</a:t>
            </a:r>
            <a:r>
              <a:rPr lang="de-DE" dirty="0"/>
              <a:t>.</a:t>
            </a:r>
          </a:p>
        </p:txBody>
      </p:sp>
      <p:sp>
        <p:nvSpPr>
          <p:cNvPr id="5" name="Datumsplatzhalter 4"/>
          <p:cNvSpPr>
            <a:spLocks noGrp="1"/>
          </p:cNvSpPr>
          <p:nvPr>
            <p:ph type="dt" sz="half" idx="10"/>
          </p:nvPr>
        </p:nvSpPr>
        <p:spPr/>
        <p:txBody>
          <a:bodyPr/>
          <a:lstStyle/>
          <a:p>
            <a:r>
              <a:rPr lang="de-AT" smtClean="0"/>
              <a:t>09.06.17</a:t>
            </a:r>
            <a:endParaRPr lang="de-DE"/>
          </a:p>
        </p:txBody>
      </p:sp>
      <p:sp>
        <p:nvSpPr>
          <p:cNvPr id="6" name="Fußzeilenplatzhalter 5"/>
          <p:cNvSpPr>
            <a:spLocks noGrp="1"/>
          </p:cNvSpPr>
          <p:nvPr>
            <p:ph type="ftr" sz="quarter" idx="11"/>
          </p:nvPr>
        </p:nvSpPr>
        <p:spPr/>
        <p:txBody>
          <a:bodyPr/>
          <a:lstStyle/>
          <a:p>
            <a:r>
              <a:rPr lang="de-DE" smtClean="0"/>
              <a:t>openlaws</a:t>
            </a:r>
            <a:endParaRPr lang="de-DE"/>
          </a:p>
        </p:txBody>
      </p:sp>
      <p:sp>
        <p:nvSpPr>
          <p:cNvPr id="7" name="Foliennummernplatzhalter 6"/>
          <p:cNvSpPr>
            <a:spLocks noGrp="1"/>
          </p:cNvSpPr>
          <p:nvPr>
            <p:ph type="sldNum" sz="quarter" idx="12"/>
          </p:nvPr>
        </p:nvSpPr>
        <p:spPr/>
        <p:txBody>
          <a:bodyPr/>
          <a:lstStyle/>
          <a:p>
            <a:fld id="{527C0A78-094D-1A45-89BE-2F61FED4B547}" type="slidenum">
              <a:rPr lang="de-DE" smtClean="0"/>
              <a:t>13</a:t>
            </a:fld>
            <a:endParaRPr lang="de-DE"/>
          </a:p>
        </p:txBody>
      </p:sp>
    </p:spTree>
    <p:extLst>
      <p:ext uri="{BB962C8B-B14F-4D97-AF65-F5344CB8AC3E}">
        <p14:creationId xmlns:p14="http://schemas.microsoft.com/office/powerpoint/2010/main" val="78110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Weblaw</a:t>
            </a:r>
            <a:endParaRPr lang="de-DE" dirty="0"/>
          </a:p>
        </p:txBody>
      </p:sp>
      <p:sp>
        <p:nvSpPr>
          <p:cNvPr id="4" name="Textplatzhalter 3"/>
          <p:cNvSpPr>
            <a:spLocks noGrp="1"/>
          </p:cNvSpPr>
          <p:nvPr>
            <p:ph type="body" sz="half" idx="2"/>
          </p:nvPr>
        </p:nvSpPr>
        <p:spPr/>
        <p:txBody>
          <a:bodyPr/>
          <a:lstStyle/>
          <a:p>
            <a:r>
              <a:rPr lang="de-DE" dirty="0" smtClean="0"/>
              <a:t>The Swiss </a:t>
            </a:r>
            <a:r>
              <a:rPr lang="de-DE" dirty="0" err="1" smtClean="0"/>
              <a:t>company</a:t>
            </a:r>
            <a:r>
              <a:rPr lang="de-DE" dirty="0" smtClean="0"/>
              <a:t> </a:t>
            </a:r>
            <a:r>
              <a:rPr lang="de-DE" dirty="0" err="1" smtClean="0"/>
              <a:t>combines</a:t>
            </a:r>
            <a:r>
              <a:rPr lang="de-DE" dirty="0" smtClean="0"/>
              <a:t> </a:t>
            </a:r>
            <a:r>
              <a:rPr lang="de-DE" dirty="0" err="1" smtClean="0"/>
              <a:t>technology</a:t>
            </a:r>
            <a:r>
              <a:rPr lang="de-DE" dirty="0" smtClean="0"/>
              <a:t>, </a:t>
            </a:r>
            <a:r>
              <a:rPr lang="de-DE" dirty="0" err="1" smtClean="0"/>
              <a:t>publishing</a:t>
            </a:r>
            <a:r>
              <a:rPr lang="de-DE" dirty="0" smtClean="0"/>
              <a:t>, </a:t>
            </a:r>
            <a:r>
              <a:rPr lang="de-DE" dirty="0" err="1" smtClean="0"/>
              <a:t>consulting</a:t>
            </a:r>
            <a:r>
              <a:rPr lang="de-DE" dirty="0" smtClean="0"/>
              <a:t> </a:t>
            </a:r>
            <a:r>
              <a:rPr lang="de-DE" dirty="0" err="1" smtClean="0"/>
              <a:t>and</a:t>
            </a:r>
            <a:r>
              <a:rPr lang="de-DE" dirty="0" smtClean="0"/>
              <a:t> </a:t>
            </a:r>
            <a:r>
              <a:rPr lang="de-DE" dirty="0" err="1" smtClean="0"/>
              <a:t>training</a:t>
            </a:r>
            <a:r>
              <a:rPr lang="de-DE" dirty="0" smtClean="0"/>
              <a:t> in </a:t>
            </a:r>
            <a:r>
              <a:rPr lang="de-DE" dirty="0" err="1" smtClean="0"/>
              <a:t>one</a:t>
            </a:r>
            <a:r>
              <a:rPr lang="de-DE" dirty="0" smtClean="0"/>
              <a:t> </a:t>
            </a:r>
            <a:r>
              <a:rPr lang="de-DE" dirty="0" err="1" smtClean="0"/>
              <a:t>organisation</a:t>
            </a:r>
            <a:r>
              <a:rPr lang="de-DE" dirty="0" smtClean="0"/>
              <a:t>. </a:t>
            </a:r>
            <a:endParaRPr lang="de-DE" dirty="0"/>
          </a:p>
        </p:txBody>
      </p:sp>
      <p:pic>
        <p:nvPicPr>
          <p:cNvPr id="6" name="Inhaltsplatzhalter 5"/>
          <p:cNvPicPr>
            <a:picLocks noGrp="1" noChangeAspect="1"/>
          </p:cNvPicPr>
          <p:nvPr>
            <p:ph idx="1"/>
          </p:nvPr>
        </p:nvPicPr>
        <p:blipFill>
          <a:blip r:embed="rId3"/>
          <a:stretch>
            <a:fillRect/>
          </a:stretch>
        </p:blipFill>
        <p:spPr>
          <a:xfrm>
            <a:off x="4800600" y="746518"/>
            <a:ext cx="6492875" cy="5228439"/>
          </a:xfrm>
          <a:prstGeom prst="rect">
            <a:avLst/>
          </a:prstGeom>
          <a:effectLst>
            <a:outerShdw blurRad="50800" dist="38100" dir="2700000" algn="tl" rotWithShape="0">
              <a:prstClr val="black">
                <a:alpha val="40000"/>
              </a:prstClr>
            </a:outerShdw>
          </a:effectLst>
        </p:spPr>
      </p:pic>
      <p:sp>
        <p:nvSpPr>
          <p:cNvPr id="7" name="Datumsplatzhalter 6"/>
          <p:cNvSpPr>
            <a:spLocks noGrp="1"/>
          </p:cNvSpPr>
          <p:nvPr>
            <p:ph type="dt" sz="half" idx="10"/>
          </p:nvPr>
        </p:nvSpPr>
        <p:spPr/>
        <p:txBody>
          <a:bodyPr/>
          <a:lstStyle/>
          <a:p>
            <a:r>
              <a:rPr lang="de-AT" smtClean="0"/>
              <a:t>09.06.17</a:t>
            </a:r>
            <a:endParaRPr lang="de-DE"/>
          </a:p>
        </p:txBody>
      </p:sp>
      <p:sp>
        <p:nvSpPr>
          <p:cNvPr id="8" name="Fußzeilenplatzhalter 7"/>
          <p:cNvSpPr>
            <a:spLocks noGrp="1"/>
          </p:cNvSpPr>
          <p:nvPr>
            <p:ph type="ftr" sz="quarter" idx="11"/>
          </p:nvPr>
        </p:nvSpPr>
        <p:spPr/>
        <p:txBody>
          <a:bodyPr/>
          <a:lstStyle/>
          <a:p>
            <a:r>
              <a:rPr lang="de-DE" smtClean="0"/>
              <a:t>openlaws</a:t>
            </a:r>
            <a:endParaRPr lang="de-DE"/>
          </a:p>
        </p:txBody>
      </p:sp>
      <p:sp>
        <p:nvSpPr>
          <p:cNvPr id="9" name="Foliennummernplatzhalter 8"/>
          <p:cNvSpPr>
            <a:spLocks noGrp="1"/>
          </p:cNvSpPr>
          <p:nvPr>
            <p:ph type="sldNum" sz="quarter" idx="12"/>
          </p:nvPr>
        </p:nvSpPr>
        <p:spPr/>
        <p:txBody>
          <a:bodyPr/>
          <a:lstStyle/>
          <a:p>
            <a:fld id="{527C0A78-094D-1A45-89BE-2F61FED4B547}" type="slidenum">
              <a:rPr lang="de-DE" smtClean="0"/>
              <a:t>14</a:t>
            </a:fld>
            <a:endParaRPr lang="de-DE"/>
          </a:p>
        </p:txBody>
      </p:sp>
    </p:spTree>
    <p:extLst>
      <p:ext uri="{BB962C8B-B14F-4D97-AF65-F5344CB8AC3E}">
        <p14:creationId xmlns:p14="http://schemas.microsoft.com/office/powerpoint/2010/main" val="732392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APIAX</a:t>
            </a:r>
            <a:endParaRPr lang="de-DE"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00600" y="1155097"/>
            <a:ext cx="6492875" cy="4411282"/>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b="1" dirty="0" err="1"/>
              <a:t>Transforming</a:t>
            </a:r>
            <a:r>
              <a:rPr lang="de-DE" b="1" dirty="0"/>
              <a:t> </a:t>
            </a:r>
            <a:r>
              <a:rPr lang="de-DE" b="1" dirty="0" err="1"/>
              <a:t>regulations</a:t>
            </a:r>
            <a:r>
              <a:rPr lang="de-DE" b="1" dirty="0"/>
              <a:t> in a </a:t>
            </a:r>
            <a:r>
              <a:rPr lang="de-DE" b="1" dirty="0" err="1"/>
              <a:t>truly</a:t>
            </a:r>
            <a:r>
              <a:rPr lang="de-DE" b="1" dirty="0"/>
              <a:t> digital </a:t>
            </a:r>
            <a:r>
              <a:rPr lang="de-DE" b="1" dirty="0" err="1"/>
              <a:t>way</a:t>
            </a:r>
            <a:endParaRPr lang="de-DE" b="1" dirty="0"/>
          </a:p>
          <a:p>
            <a:r>
              <a:rPr lang="de-DE" dirty="0" err="1"/>
              <a:t>With</a:t>
            </a:r>
            <a:r>
              <a:rPr lang="de-DE" dirty="0"/>
              <a:t> </a:t>
            </a:r>
            <a:r>
              <a:rPr lang="de-DE" dirty="0" err="1"/>
              <a:t>our</a:t>
            </a:r>
            <a:r>
              <a:rPr lang="de-DE" dirty="0"/>
              <a:t> in-</a:t>
            </a:r>
            <a:r>
              <a:rPr lang="de-DE" dirty="0" err="1"/>
              <a:t>depth</a:t>
            </a:r>
            <a:r>
              <a:rPr lang="de-DE" dirty="0"/>
              <a:t> </a:t>
            </a:r>
            <a:r>
              <a:rPr lang="de-DE" dirty="0" err="1"/>
              <a:t>understanding</a:t>
            </a:r>
            <a:r>
              <a:rPr lang="de-DE" dirty="0"/>
              <a:t> </a:t>
            </a:r>
            <a:r>
              <a:rPr lang="de-DE" dirty="0" err="1"/>
              <a:t>of</a:t>
            </a:r>
            <a:r>
              <a:rPr lang="de-DE" dirty="0"/>
              <a:t> </a:t>
            </a:r>
            <a:r>
              <a:rPr lang="de-DE" dirty="0" err="1"/>
              <a:t>the</a:t>
            </a:r>
            <a:r>
              <a:rPr lang="de-DE" dirty="0"/>
              <a:t> </a:t>
            </a:r>
            <a:r>
              <a:rPr lang="de-DE" dirty="0" err="1"/>
              <a:t>needs</a:t>
            </a:r>
            <a:r>
              <a:rPr lang="de-DE" dirty="0"/>
              <a:t> </a:t>
            </a:r>
            <a:r>
              <a:rPr lang="de-DE" dirty="0" err="1"/>
              <a:t>of</a:t>
            </a:r>
            <a:r>
              <a:rPr lang="de-DE" dirty="0"/>
              <a:t> </a:t>
            </a:r>
            <a:r>
              <a:rPr lang="de-DE" dirty="0" err="1"/>
              <a:t>the</a:t>
            </a:r>
            <a:r>
              <a:rPr lang="de-DE" dirty="0"/>
              <a:t> </a:t>
            </a:r>
            <a:r>
              <a:rPr lang="de-DE" dirty="0" err="1"/>
              <a:t>financial</a:t>
            </a:r>
            <a:r>
              <a:rPr lang="de-DE" dirty="0"/>
              <a:t> </a:t>
            </a:r>
            <a:r>
              <a:rPr lang="de-DE" dirty="0" err="1"/>
              <a:t>service</a:t>
            </a:r>
            <a:r>
              <a:rPr lang="de-DE" dirty="0"/>
              <a:t> </a:t>
            </a:r>
            <a:r>
              <a:rPr lang="de-DE" dirty="0" err="1"/>
              <a:t>industry</a:t>
            </a:r>
            <a:r>
              <a:rPr lang="de-DE" dirty="0"/>
              <a:t> </a:t>
            </a:r>
            <a:r>
              <a:rPr lang="de-DE" dirty="0" err="1"/>
              <a:t>and</a:t>
            </a:r>
            <a:r>
              <a:rPr lang="de-DE" dirty="0"/>
              <a:t> </a:t>
            </a:r>
            <a:r>
              <a:rPr lang="de-DE" dirty="0" err="1"/>
              <a:t>by</a:t>
            </a:r>
            <a:r>
              <a:rPr lang="de-DE" dirty="0"/>
              <a:t> </a:t>
            </a:r>
            <a:r>
              <a:rPr lang="de-DE" dirty="0" err="1"/>
              <a:t>combining</a:t>
            </a:r>
            <a:r>
              <a:rPr lang="de-DE" dirty="0"/>
              <a:t> </a:t>
            </a:r>
            <a:r>
              <a:rPr lang="de-DE" dirty="0" err="1"/>
              <a:t>comprehensive</a:t>
            </a:r>
            <a:r>
              <a:rPr lang="de-DE" dirty="0"/>
              <a:t> legal &amp; </a:t>
            </a:r>
            <a:r>
              <a:rPr lang="de-DE" dirty="0" err="1"/>
              <a:t>compliance</a:t>
            </a:r>
            <a:r>
              <a:rPr lang="de-DE" dirty="0"/>
              <a:t> </a:t>
            </a:r>
            <a:r>
              <a:rPr lang="de-DE" dirty="0" err="1"/>
              <a:t>expertise</a:t>
            </a:r>
            <a:r>
              <a:rPr lang="de-DE" dirty="0"/>
              <a:t> </a:t>
            </a:r>
            <a:r>
              <a:rPr lang="de-DE" dirty="0" err="1"/>
              <a:t>with</a:t>
            </a:r>
            <a:r>
              <a:rPr lang="de-DE" dirty="0"/>
              <a:t> </a:t>
            </a:r>
            <a:r>
              <a:rPr lang="de-DE" dirty="0" err="1"/>
              <a:t>state</a:t>
            </a:r>
            <a:r>
              <a:rPr lang="de-DE" dirty="0"/>
              <a:t>-</a:t>
            </a:r>
            <a:r>
              <a:rPr lang="de-DE" dirty="0" err="1"/>
              <a:t>of</a:t>
            </a:r>
            <a:r>
              <a:rPr lang="de-DE" dirty="0"/>
              <a:t>-</a:t>
            </a:r>
            <a:r>
              <a:rPr lang="de-DE" dirty="0" err="1"/>
              <a:t>the</a:t>
            </a:r>
            <a:r>
              <a:rPr lang="de-DE" dirty="0"/>
              <a:t>-art </a:t>
            </a:r>
            <a:r>
              <a:rPr lang="de-DE" dirty="0" err="1"/>
              <a:t>technology</a:t>
            </a:r>
            <a:r>
              <a:rPr lang="de-DE" dirty="0"/>
              <a:t>, </a:t>
            </a:r>
            <a:r>
              <a:rPr lang="de-DE" dirty="0" err="1"/>
              <a:t>we</a:t>
            </a:r>
            <a:r>
              <a:rPr lang="de-DE" dirty="0"/>
              <a:t> </a:t>
            </a:r>
            <a:r>
              <a:rPr lang="de-DE" dirty="0" err="1"/>
              <a:t>help</a:t>
            </a:r>
            <a:r>
              <a:rPr lang="de-DE" dirty="0"/>
              <a:t> </a:t>
            </a:r>
            <a:r>
              <a:rPr lang="de-DE" dirty="0" err="1"/>
              <a:t>our</a:t>
            </a:r>
            <a:r>
              <a:rPr lang="de-DE" dirty="0"/>
              <a:t> </a:t>
            </a:r>
            <a:r>
              <a:rPr lang="de-DE" dirty="0" err="1"/>
              <a:t>clients</a:t>
            </a:r>
            <a:r>
              <a:rPr lang="de-DE" dirty="0"/>
              <a:t>, </a:t>
            </a:r>
            <a:r>
              <a:rPr lang="de-DE" dirty="0" err="1"/>
              <a:t>be</a:t>
            </a:r>
            <a:r>
              <a:rPr lang="de-DE" dirty="0"/>
              <a:t> </a:t>
            </a:r>
            <a:r>
              <a:rPr lang="de-DE" dirty="0" err="1"/>
              <a:t>it</a:t>
            </a:r>
            <a:r>
              <a:rPr lang="de-DE" dirty="0"/>
              <a:t> a </a:t>
            </a:r>
            <a:r>
              <a:rPr lang="de-DE" dirty="0" err="1"/>
              <a:t>bank</a:t>
            </a:r>
            <a:r>
              <a:rPr lang="de-DE" dirty="0"/>
              <a:t>, </a:t>
            </a:r>
            <a:r>
              <a:rPr lang="de-DE" dirty="0" err="1"/>
              <a:t>asset</a:t>
            </a:r>
            <a:r>
              <a:rPr lang="de-DE" dirty="0"/>
              <a:t> </a:t>
            </a:r>
            <a:r>
              <a:rPr lang="de-DE" dirty="0" err="1"/>
              <a:t>manager</a:t>
            </a:r>
            <a:r>
              <a:rPr lang="de-DE" dirty="0"/>
              <a:t> </a:t>
            </a:r>
            <a:r>
              <a:rPr lang="de-DE" dirty="0" err="1"/>
              <a:t>or</a:t>
            </a:r>
            <a:r>
              <a:rPr lang="de-DE" dirty="0"/>
              <a:t> </a:t>
            </a:r>
            <a:r>
              <a:rPr lang="de-DE" dirty="0" err="1"/>
              <a:t>FinTech</a:t>
            </a:r>
            <a:r>
              <a:rPr lang="de-DE" dirty="0"/>
              <a:t> Startup, </a:t>
            </a:r>
            <a:r>
              <a:rPr lang="de-DE" dirty="0" err="1"/>
              <a:t>to</a:t>
            </a:r>
            <a:r>
              <a:rPr lang="de-DE" dirty="0"/>
              <a:t> </a:t>
            </a:r>
            <a:r>
              <a:rPr lang="de-DE" dirty="0" err="1"/>
              <a:t>transform</a:t>
            </a:r>
            <a:r>
              <a:rPr lang="de-DE" dirty="0"/>
              <a:t> </a:t>
            </a:r>
            <a:r>
              <a:rPr lang="de-DE" dirty="0" err="1"/>
              <a:t>complex</a:t>
            </a:r>
            <a:r>
              <a:rPr lang="de-DE" dirty="0"/>
              <a:t> </a:t>
            </a:r>
            <a:r>
              <a:rPr lang="de-DE" dirty="0" err="1"/>
              <a:t>regulations</a:t>
            </a:r>
            <a:r>
              <a:rPr lang="de-DE" dirty="0"/>
              <a:t> </a:t>
            </a:r>
            <a:r>
              <a:rPr lang="de-DE" dirty="0" err="1"/>
              <a:t>into</a:t>
            </a:r>
            <a:r>
              <a:rPr lang="de-DE" dirty="0"/>
              <a:t> digital </a:t>
            </a:r>
            <a:r>
              <a:rPr lang="de-DE" dirty="0" err="1"/>
              <a:t>compliance</a:t>
            </a:r>
            <a:r>
              <a:rPr lang="de-DE" dirty="0"/>
              <a:t> </a:t>
            </a:r>
            <a:r>
              <a:rPr lang="de-DE" dirty="0" err="1"/>
              <a:t>rules</a:t>
            </a:r>
            <a:r>
              <a:rPr lang="de-DE" dirty="0"/>
              <a:t> </a:t>
            </a:r>
            <a:r>
              <a:rPr lang="de-DE" dirty="0" err="1"/>
              <a:t>and</a:t>
            </a:r>
            <a:r>
              <a:rPr lang="de-DE" dirty="0"/>
              <a:t> </a:t>
            </a:r>
            <a:r>
              <a:rPr lang="de-DE" dirty="0" err="1"/>
              <a:t>to</a:t>
            </a:r>
            <a:r>
              <a:rPr lang="de-DE" dirty="0"/>
              <a:t> manage </a:t>
            </a:r>
            <a:r>
              <a:rPr lang="de-DE" dirty="0" err="1"/>
              <a:t>regulations</a:t>
            </a:r>
            <a:r>
              <a:rPr lang="de-DE" dirty="0"/>
              <a:t> in a </a:t>
            </a:r>
            <a:r>
              <a:rPr lang="de-DE" dirty="0" err="1"/>
              <a:t>truly</a:t>
            </a:r>
            <a:r>
              <a:rPr lang="de-DE" dirty="0"/>
              <a:t> digital </a:t>
            </a:r>
            <a:r>
              <a:rPr lang="de-DE" dirty="0" err="1"/>
              <a:t>way</a:t>
            </a:r>
            <a:r>
              <a:rPr lang="de-DE" dirty="0" smtClean="0"/>
              <a:t>.</a:t>
            </a:r>
            <a:endParaRPr lang="de-DE" dirty="0"/>
          </a:p>
        </p:txBody>
      </p:sp>
      <p:sp>
        <p:nvSpPr>
          <p:cNvPr id="6" name="Datumsplatzhalter 5"/>
          <p:cNvSpPr>
            <a:spLocks noGrp="1"/>
          </p:cNvSpPr>
          <p:nvPr>
            <p:ph type="dt" sz="half" idx="10"/>
          </p:nvPr>
        </p:nvSpPr>
        <p:spPr/>
        <p:txBody>
          <a:bodyPr/>
          <a:lstStyle/>
          <a:p>
            <a:r>
              <a:rPr lang="de-AT" smtClean="0"/>
              <a:t>09.06.17</a:t>
            </a:r>
            <a:endParaRPr lang="de-DE"/>
          </a:p>
        </p:txBody>
      </p:sp>
      <p:sp>
        <p:nvSpPr>
          <p:cNvPr id="7" name="Fußzeilenplatzhalter 6"/>
          <p:cNvSpPr>
            <a:spLocks noGrp="1"/>
          </p:cNvSpPr>
          <p:nvPr>
            <p:ph type="ftr" sz="quarter" idx="11"/>
          </p:nvPr>
        </p:nvSpPr>
        <p:spPr/>
        <p:txBody>
          <a:bodyPr/>
          <a:lstStyle/>
          <a:p>
            <a:r>
              <a:rPr lang="de-DE" smtClean="0"/>
              <a:t>openlaws</a:t>
            </a:r>
            <a:endParaRPr lang="de-DE"/>
          </a:p>
        </p:txBody>
      </p:sp>
      <p:sp>
        <p:nvSpPr>
          <p:cNvPr id="8" name="Foliennummernplatzhalter 7"/>
          <p:cNvSpPr>
            <a:spLocks noGrp="1"/>
          </p:cNvSpPr>
          <p:nvPr>
            <p:ph type="sldNum" sz="quarter" idx="12"/>
          </p:nvPr>
        </p:nvSpPr>
        <p:spPr/>
        <p:txBody>
          <a:bodyPr/>
          <a:lstStyle/>
          <a:p>
            <a:fld id="{527C0A78-094D-1A45-89BE-2F61FED4B547}" type="slidenum">
              <a:rPr lang="de-DE" smtClean="0"/>
              <a:t>15</a:t>
            </a:fld>
            <a:endParaRPr lang="de-DE"/>
          </a:p>
        </p:txBody>
      </p:sp>
    </p:spTree>
    <p:extLst>
      <p:ext uri="{BB962C8B-B14F-4D97-AF65-F5344CB8AC3E}">
        <p14:creationId xmlns:p14="http://schemas.microsoft.com/office/powerpoint/2010/main" val="115309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PublicAccess.eu</a:t>
            </a:r>
            <a:endParaRPr lang="de-DE" dirty="0"/>
          </a:p>
        </p:txBody>
      </p:sp>
      <p:pic>
        <p:nvPicPr>
          <p:cNvPr id="8" name="Inhaltsplatzhalt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00600" y="1191036"/>
            <a:ext cx="6492875" cy="4339404"/>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dirty="0" err="1"/>
              <a:t>PublicAccess.eu</a:t>
            </a:r>
            <a:r>
              <a:rPr lang="de-DE" dirty="0"/>
              <a:t> </a:t>
            </a:r>
            <a:r>
              <a:rPr lang="de-DE" dirty="0" err="1"/>
              <a:t>is</a:t>
            </a:r>
            <a:r>
              <a:rPr lang="de-DE" dirty="0"/>
              <a:t> a </a:t>
            </a:r>
            <a:r>
              <a:rPr lang="de-DE" dirty="0" err="1"/>
              <a:t>pilot</a:t>
            </a:r>
            <a:r>
              <a:rPr lang="de-DE" dirty="0"/>
              <a:t> </a:t>
            </a:r>
            <a:r>
              <a:rPr lang="de-DE" dirty="0" err="1"/>
              <a:t>project</a:t>
            </a:r>
            <a:r>
              <a:rPr lang="de-DE" dirty="0"/>
              <a:t> </a:t>
            </a:r>
            <a:r>
              <a:rPr lang="de-DE" dirty="0" err="1"/>
              <a:t>launched</a:t>
            </a:r>
            <a:r>
              <a:rPr lang="de-DE" dirty="0"/>
              <a:t> in 2014 </a:t>
            </a:r>
            <a:r>
              <a:rPr lang="de-DE" dirty="0" err="1"/>
              <a:t>by</a:t>
            </a:r>
            <a:r>
              <a:rPr lang="de-DE" dirty="0"/>
              <a:t> </a:t>
            </a:r>
            <a:r>
              <a:rPr lang="de-DE" dirty="0" err="1"/>
              <a:t>the</a:t>
            </a:r>
            <a:r>
              <a:rPr lang="de-DE" dirty="0"/>
              <a:t> European </a:t>
            </a:r>
            <a:r>
              <a:rPr lang="de-DE" dirty="0" err="1"/>
              <a:t>Parliament</a:t>
            </a:r>
            <a:r>
              <a:rPr lang="de-DE" dirty="0"/>
              <a:t> </a:t>
            </a:r>
            <a:r>
              <a:rPr lang="de-DE" dirty="0" err="1"/>
              <a:t>to</a:t>
            </a:r>
            <a:r>
              <a:rPr lang="de-DE" dirty="0"/>
              <a:t> </a:t>
            </a:r>
            <a:r>
              <a:rPr lang="de-DE" dirty="0" err="1"/>
              <a:t>facilitate</a:t>
            </a:r>
            <a:r>
              <a:rPr lang="de-DE" dirty="0"/>
              <a:t> online </a:t>
            </a:r>
            <a:r>
              <a:rPr lang="de-DE" dirty="0" err="1"/>
              <a:t>access</a:t>
            </a:r>
            <a:r>
              <a:rPr lang="de-DE" dirty="0"/>
              <a:t> </a:t>
            </a:r>
            <a:r>
              <a:rPr lang="de-DE" dirty="0" err="1"/>
              <a:t>to</a:t>
            </a:r>
            <a:r>
              <a:rPr lang="de-DE" dirty="0"/>
              <a:t> a wider </a:t>
            </a:r>
            <a:r>
              <a:rPr lang="de-DE" dirty="0" err="1"/>
              <a:t>range</a:t>
            </a:r>
            <a:r>
              <a:rPr lang="de-DE" dirty="0"/>
              <a:t> </a:t>
            </a:r>
            <a:r>
              <a:rPr lang="de-DE" dirty="0" err="1"/>
              <a:t>of</a:t>
            </a:r>
            <a:r>
              <a:rPr lang="de-DE" dirty="0"/>
              <a:t> </a:t>
            </a:r>
            <a:r>
              <a:rPr lang="de-DE" dirty="0" err="1"/>
              <a:t>unclassified</a:t>
            </a:r>
            <a:r>
              <a:rPr lang="de-DE" dirty="0"/>
              <a:t> </a:t>
            </a:r>
            <a:r>
              <a:rPr lang="de-DE" dirty="0" err="1"/>
              <a:t>documents</a:t>
            </a:r>
            <a:r>
              <a:rPr lang="de-DE" dirty="0"/>
              <a:t> </a:t>
            </a:r>
            <a:r>
              <a:rPr lang="de-DE" dirty="0" err="1"/>
              <a:t>held</a:t>
            </a:r>
            <a:r>
              <a:rPr lang="de-DE" dirty="0"/>
              <a:t> </a:t>
            </a:r>
            <a:r>
              <a:rPr lang="de-DE" dirty="0" err="1"/>
              <a:t>by</a:t>
            </a:r>
            <a:r>
              <a:rPr lang="de-DE" dirty="0"/>
              <a:t> EU </a:t>
            </a:r>
            <a:r>
              <a:rPr lang="de-DE" dirty="0" err="1"/>
              <a:t>institutions</a:t>
            </a:r>
            <a:r>
              <a:rPr lang="de-DE" dirty="0"/>
              <a:t>, </a:t>
            </a:r>
            <a:r>
              <a:rPr lang="de-DE" dirty="0" err="1"/>
              <a:t>and</a:t>
            </a:r>
            <a:r>
              <a:rPr lang="de-DE" dirty="0"/>
              <a:t> </a:t>
            </a:r>
            <a:r>
              <a:rPr lang="de-DE" dirty="0" err="1"/>
              <a:t>to</a:t>
            </a:r>
            <a:r>
              <a:rPr lang="de-DE" dirty="0"/>
              <a:t> </a:t>
            </a:r>
            <a:r>
              <a:rPr lang="de-DE" dirty="0" err="1"/>
              <a:t>increase</a:t>
            </a:r>
            <a:r>
              <a:rPr lang="de-DE" dirty="0"/>
              <a:t> </a:t>
            </a:r>
            <a:r>
              <a:rPr lang="de-DE" dirty="0" err="1"/>
              <a:t>the</a:t>
            </a:r>
            <a:r>
              <a:rPr lang="de-DE" dirty="0"/>
              <a:t> </a:t>
            </a:r>
            <a:r>
              <a:rPr lang="de-DE" dirty="0" err="1"/>
              <a:t>transparency</a:t>
            </a:r>
            <a:r>
              <a:rPr lang="de-DE" dirty="0"/>
              <a:t> </a:t>
            </a:r>
            <a:r>
              <a:rPr lang="de-DE" dirty="0" err="1"/>
              <a:t>of</a:t>
            </a:r>
            <a:r>
              <a:rPr lang="de-DE" dirty="0"/>
              <a:t> </a:t>
            </a:r>
            <a:r>
              <a:rPr lang="de-DE" dirty="0" err="1"/>
              <a:t>decision-making</a:t>
            </a:r>
            <a:r>
              <a:rPr lang="de-DE" dirty="0"/>
              <a:t> in </a:t>
            </a:r>
            <a:r>
              <a:rPr lang="de-DE" dirty="0" err="1"/>
              <a:t>the</a:t>
            </a:r>
            <a:r>
              <a:rPr lang="de-DE" dirty="0"/>
              <a:t> EU. The </a:t>
            </a:r>
            <a:r>
              <a:rPr lang="de-DE" dirty="0" err="1"/>
              <a:t>main</a:t>
            </a:r>
            <a:r>
              <a:rPr lang="de-DE" dirty="0"/>
              <a:t> </a:t>
            </a:r>
            <a:r>
              <a:rPr lang="de-DE" dirty="0" err="1"/>
              <a:t>objectives</a:t>
            </a:r>
            <a:r>
              <a:rPr lang="de-DE" dirty="0"/>
              <a:t> </a:t>
            </a:r>
            <a:r>
              <a:rPr lang="de-DE" dirty="0" err="1"/>
              <a:t>of</a:t>
            </a:r>
            <a:r>
              <a:rPr lang="de-DE" dirty="0"/>
              <a:t> </a:t>
            </a:r>
            <a:r>
              <a:rPr lang="de-DE" dirty="0" err="1"/>
              <a:t>the</a:t>
            </a:r>
            <a:r>
              <a:rPr lang="de-DE" dirty="0"/>
              <a:t> </a:t>
            </a:r>
            <a:r>
              <a:rPr lang="de-DE" dirty="0" err="1"/>
              <a:t>pilot</a:t>
            </a:r>
            <a:r>
              <a:rPr lang="de-DE" dirty="0"/>
              <a:t> </a:t>
            </a:r>
            <a:r>
              <a:rPr lang="de-DE" dirty="0" err="1"/>
              <a:t>project</a:t>
            </a:r>
            <a:r>
              <a:rPr lang="de-DE" dirty="0"/>
              <a:t> </a:t>
            </a:r>
            <a:r>
              <a:rPr lang="de-DE" dirty="0" err="1"/>
              <a:t>are</a:t>
            </a:r>
            <a:r>
              <a:rPr lang="de-DE" dirty="0"/>
              <a:t> </a:t>
            </a:r>
            <a:r>
              <a:rPr lang="de-DE" dirty="0" err="1"/>
              <a:t>to</a:t>
            </a:r>
            <a:r>
              <a:rPr lang="de-DE" dirty="0"/>
              <a:t> </a:t>
            </a:r>
            <a:r>
              <a:rPr lang="de-DE" dirty="0" err="1"/>
              <a:t>identify</a:t>
            </a:r>
            <a:r>
              <a:rPr lang="de-DE" dirty="0"/>
              <a:t> </a:t>
            </a:r>
            <a:r>
              <a:rPr lang="de-DE" dirty="0" err="1"/>
              <a:t>and</a:t>
            </a:r>
            <a:r>
              <a:rPr lang="de-DE" dirty="0"/>
              <a:t> bring </a:t>
            </a:r>
            <a:r>
              <a:rPr lang="de-DE" dirty="0" err="1"/>
              <a:t>together</a:t>
            </a:r>
            <a:r>
              <a:rPr lang="de-DE" dirty="0"/>
              <a:t> </a:t>
            </a:r>
            <a:r>
              <a:rPr lang="de-DE" dirty="0" err="1"/>
              <a:t>the</a:t>
            </a:r>
            <a:r>
              <a:rPr lang="de-DE" dirty="0"/>
              <a:t> relevant </a:t>
            </a:r>
            <a:r>
              <a:rPr lang="de-DE" dirty="0" err="1"/>
              <a:t>unclassified</a:t>
            </a:r>
            <a:r>
              <a:rPr lang="de-DE" dirty="0"/>
              <a:t> </a:t>
            </a:r>
            <a:r>
              <a:rPr lang="de-DE" dirty="0" err="1"/>
              <a:t>documents</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made</a:t>
            </a:r>
            <a:r>
              <a:rPr lang="de-DE" dirty="0"/>
              <a:t> </a:t>
            </a:r>
            <a:r>
              <a:rPr lang="de-DE" dirty="0" err="1"/>
              <a:t>available</a:t>
            </a:r>
            <a:r>
              <a:rPr lang="de-DE" dirty="0"/>
              <a:t> </a:t>
            </a:r>
            <a:r>
              <a:rPr lang="de-DE" dirty="0" err="1"/>
              <a:t>to</a:t>
            </a:r>
            <a:r>
              <a:rPr lang="de-DE" dirty="0"/>
              <a:t> </a:t>
            </a:r>
            <a:r>
              <a:rPr lang="de-DE" dirty="0" err="1"/>
              <a:t>the</a:t>
            </a:r>
            <a:r>
              <a:rPr lang="de-DE" dirty="0"/>
              <a:t> </a:t>
            </a:r>
            <a:r>
              <a:rPr lang="de-DE" dirty="0" err="1"/>
              <a:t>public</a:t>
            </a:r>
            <a:r>
              <a:rPr lang="de-DE" dirty="0"/>
              <a:t> in a user-</a:t>
            </a:r>
            <a:r>
              <a:rPr lang="de-DE" dirty="0" err="1"/>
              <a:t>friendly</a:t>
            </a:r>
            <a:r>
              <a:rPr lang="de-DE" dirty="0"/>
              <a:t> </a:t>
            </a:r>
            <a:r>
              <a:rPr lang="de-DE" dirty="0" err="1"/>
              <a:t>way</a:t>
            </a:r>
            <a:r>
              <a:rPr lang="de-DE" dirty="0"/>
              <a:t>.</a:t>
            </a:r>
            <a:endParaRPr lang="de-DE" dirty="0"/>
          </a:p>
        </p:txBody>
      </p:sp>
      <p:sp>
        <p:nvSpPr>
          <p:cNvPr id="5" name="Datumsplatzhalter 4"/>
          <p:cNvSpPr>
            <a:spLocks noGrp="1"/>
          </p:cNvSpPr>
          <p:nvPr>
            <p:ph type="dt" sz="half" idx="10"/>
          </p:nvPr>
        </p:nvSpPr>
        <p:spPr/>
        <p:txBody>
          <a:bodyPr/>
          <a:lstStyle/>
          <a:p>
            <a:r>
              <a:rPr lang="de-AT" smtClean="0"/>
              <a:t>09.06.17</a:t>
            </a:r>
            <a:endParaRPr lang="de-DE"/>
          </a:p>
        </p:txBody>
      </p:sp>
      <p:sp>
        <p:nvSpPr>
          <p:cNvPr id="6" name="Fußzeilenplatzhalter 5"/>
          <p:cNvSpPr>
            <a:spLocks noGrp="1"/>
          </p:cNvSpPr>
          <p:nvPr>
            <p:ph type="ftr" sz="quarter" idx="11"/>
          </p:nvPr>
        </p:nvSpPr>
        <p:spPr/>
        <p:txBody>
          <a:bodyPr/>
          <a:lstStyle/>
          <a:p>
            <a:r>
              <a:rPr lang="de-DE" smtClean="0"/>
              <a:t>openlaws</a:t>
            </a:r>
            <a:endParaRPr lang="de-DE"/>
          </a:p>
        </p:txBody>
      </p:sp>
      <p:sp>
        <p:nvSpPr>
          <p:cNvPr id="7" name="Foliennummernplatzhalter 6"/>
          <p:cNvSpPr>
            <a:spLocks noGrp="1"/>
          </p:cNvSpPr>
          <p:nvPr>
            <p:ph type="sldNum" sz="quarter" idx="12"/>
          </p:nvPr>
        </p:nvSpPr>
        <p:spPr/>
        <p:txBody>
          <a:bodyPr/>
          <a:lstStyle/>
          <a:p>
            <a:fld id="{527C0A78-094D-1A45-89BE-2F61FED4B547}" type="slidenum">
              <a:rPr lang="de-DE" smtClean="0"/>
              <a:t>16</a:t>
            </a:fld>
            <a:endParaRPr lang="de-DE"/>
          </a:p>
        </p:txBody>
      </p:sp>
    </p:spTree>
    <p:extLst>
      <p:ext uri="{BB962C8B-B14F-4D97-AF65-F5344CB8AC3E}">
        <p14:creationId xmlns:p14="http://schemas.microsoft.com/office/powerpoint/2010/main" val="167019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Geneva Centre for the Democratic Control of Armed Forces (DCAF)</a:t>
            </a:r>
            <a:r>
              <a:rPr lang="de-DE" dirty="0"/>
              <a:t> </a:t>
            </a:r>
          </a:p>
        </p:txBody>
      </p:sp>
      <p:sp>
        <p:nvSpPr>
          <p:cNvPr id="4" name="Textplatzhalter 3"/>
          <p:cNvSpPr>
            <a:spLocks noGrp="1"/>
          </p:cNvSpPr>
          <p:nvPr>
            <p:ph type="body" sz="half" idx="2"/>
          </p:nvPr>
        </p:nvSpPr>
        <p:spPr/>
        <p:txBody>
          <a:bodyPr/>
          <a:lstStyle/>
          <a:p>
            <a:r>
              <a:rPr lang="en-GB" dirty="0"/>
              <a:t>DCAF’s rationale was, that as long as citizens do not have access to the legislation governing their security sector, they are not in a position to claim their rights. Fostering the ‘rule of law’ (which also formed and continues to form part of all the EU Neighbourhood policies/ agreements with Tunisia), requires that citizens first know what the applicable law is</a:t>
            </a:r>
            <a:r>
              <a:rPr lang="en-GB" dirty="0" smtClean="0"/>
              <a:t>.</a:t>
            </a:r>
            <a:endParaRPr lang="de-DE" dirty="0"/>
          </a:p>
        </p:txBody>
      </p:sp>
      <p:pic>
        <p:nvPicPr>
          <p:cNvPr id="5" name="Picture 1"/>
          <p:cNvPicPr>
            <a:picLocks noGrp="1"/>
          </p:cNvPicPr>
          <p:nvPr>
            <p:ph idx="1"/>
          </p:nvPr>
        </p:nvPicPr>
        <p:blipFill>
          <a:blip r:embed="rId3"/>
          <a:stretch>
            <a:fillRect/>
          </a:stretch>
        </p:blipFill>
        <p:spPr>
          <a:xfrm>
            <a:off x="4800600" y="1651656"/>
            <a:ext cx="6492875" cy="3418163"/>
          </a:xfrm>
          <a:prstGeom prst="rect">
            <a:avLst/>
          </a:prstGeom>
          <a:ln>
            <a:solidFill>
              <a:schemeClr val="tx1"/>
            </a:solidFill>
          </a:ln>
          <a:effectLst>
            <a:outerShdw blurRad="50800" dist="38100" dir="2700000" algn="tl" rotWithShape="0">
              <a:prstClr val="black">
                <a:alpha val="40000"/>
              </a:prstClr>
            </a:outerShdw>
          </a:effectLst>
        </p:spPr>
      </p:pic>
      <p:sp>
        <p:nvSpPr>
          <p:cNvPr id="6" name="Datumsplatzhalter 5"/>
          <p:cNvSpPr>
            <a:spLocks noGrp="1"/>
          </p:cNvSpPr>
          <p:nvPr>
            <p:ph type="dt" sz="half" idx="10"/>
          </p:nvPr>
        </p:nvSpPr>
        <p:spPr/>
        <p:txBody>
          <a:bodyPr/>
          <a:lstStyle/>
          <a:p>
            <a:r>
              <a:rPr lang="de-AT" smtClean="0"/>
              <a:t>09.06.17</a:t>
            </a:r>
            <a:endParaRPr lang="de-DE"/>
          </a:p>
        </p:txBody>
      </p:sp>
      <p:sp>
        <p:nvSpPr>
          <p:cNvPr id="7" name="Fußzeilenplatzhalter 6"/>
          <p:cNvSpPr>
            <a:spLocks noGrp="1"/>
          </p:cNvSpPr>
          <p:nvPr>
            <p:ph type="ftr" sz="quarter" idx="11"/>
          </p:nvPr>
        </p:nvSpPr>
        <p:spPr/>
        <p:txBody>
          <a:bodyPr/>
          <a:lstStyle/>
          <a:p>
            <a:r>
              <a:rPr lang="de-DE" smtClean="0"/>
              <a:t>openlaws</a:t>
            </a:r>
            <a:endParaRPr lang="de-DE"/>
          </a:p>
        </p:txBody>
      </p:sp>
      <p:sp>
        <p:nvSpPr>
          <p:cNvPr id="8" name="Foliennummernplatzhalter 7"/>
          <p:cNvSpPr>
            <a:spLocks noGrp="1"/>
          </p:cNvSpPr>
          <p:nvPr>
            <p:ph type="sldNum" sz="quarter" idx="12"/>
          </p:nvPr>
        </p:nvSpPr>
        <p:spPr/>
        <p:txBody>
          <a:bodyPr/>
          <a:lstStyle/>
          <a:p>
            <a:fld id="{527C0A78-094D-1A45-89BE-2F61FED4B547}" type="slidenum">
              <a:rPr lang="de-DE" smtClean="0"/>
              <a:t>17</a:t>
            </a:fld>
            <a:endParaRPr lang="de-DE"/>
          </a:p>
        </p:txBody>
      </p:sp>
    </p:spTree>
    <p:extLst>
      <p:ext uri="{BB962C8B-B14F-4D97-AF65-F5344CB8AC3E}">
        <p14:creationId xmlns:p14="http://schemas.microsoft.com/office/powerpoint/2010/main" val="170962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014" y="0"/>
            <a:ext cx="8920232" cy="6306207"/>
          </a:xfrm>
          <a:prstGeom prst="rect">
            <a:avLst/>
          </a:prstGeom>
        </p:spPr>
      </p:pic>
      <p:sp>
        <p:nvSpPr>
          <p:cNvPr id="5" name="Textfeld 4"/>
          <p:cNvSpPr txBox="1"/>
          <p:nvPr/>
        </p:nvSpPr>
        <p:spPr>
          <a:xfrm>
            <a:off x="9310789" y="694077"/>
            <a:ext cx="2676309" cy="3477875"/>
          </a:xfrm>
          <a:prstGeom prst="rect">
            <a:avLst/>
          </a:prstGeom>
          <a:noFill/>
        </p:spPr>
        <p:txBody>
          <a:bodyPr wrap="none" rtlCol="0">
            <a:spAutoFit/>
          </a:bodyPr>
          <a:lstStyle/>
          <a:p>
            <a:pPr algn="ctr"/>
            <a:r>
              <a:rPr lang="de-DE" sz="4400" b="1" dirty="0" smtClean="0">
                <a:solidFill>
                  <a:schemeClr val="accent1"/>
                </a:solidFill>
              </a:rPr>
              <a:t>A KEY </a:t>
            </a:r>
          </a:p>
          <a:p>
            <a:pPr algn="ctr"/>
            <a:r>
              <a:rPr lang="de-DE" sz="4400" b="1" dirty="0" smtClean="0">
                <a:solidFill>
                  <a:schemeClr val="accent1"/>
                </a:solidFill>
              </a:rPr>
              <a:t>RESOURCE</a:t>
            </a:r>
          </a:p>
          <a:p>
            <a:pPr algn="ctr"/>
            <a:r>
              <a:rPr lang="de-DE" sz="4400" b="1" dirty="0" smtClean="0">
                <a:solidFill>
                  <a:schemeClr val="accent1"/>
                </a:solidFill>
              </a:rPr>
              <a:t>...</a:t>
            </a:r>
          </a:p>
          <a:p>
            <a:pPr algn="ctr"/>
            <a:r>
              <a:rPr lang="de-DE" sz="4400" b="1" dirty="0" smtClean="0">
                <a:solidFill>
                  <a:schemeClr val="accent1"/>
                </a:solidFill>
              </a:rPr>
              <a:t>AND IT‘S </a:t>
            </a:r>
          </a:p>
          <a:p>
            <a:pPr algn="ctr"/>
            <a:r>
              <a:rPr lang="de-DE" sz="4400" b="1" dirty="0" smtClean="0">
                <a:solidFill>
                  <a:schemeClr val="accent1"/>
                </a:solidFill>
              </a:rPr>
              <a:t>FREE</a:t>
            </a:r>
            <a:endParaRPr lang="de-DE" sz="4400" b="1" dirty="0">
              <a:solidFill>
                <a:schemeClr val="accent1"/>
              </a:solidFill>
            </a:endParaRPr>
          </a:p>
        </p:txBody>
      </p:sp>
      <p:sp>
        <p:nvSpPr>
          <p:cNvPr id="2" name="Datumsplatzhalter 1"/>
          <p:cNvSpPr>
            <a:spLocks noGrp="1"/>
          </p:cNvSpPr>
          <p:nvPr>
            <p:ph type="dt" sz="half" idx="10"/>
          </p:nvPr>
        </p:nvSpPr>
        <p:spPr/>
        <p:txBody>
          <a:bodyPr/>
          <a:lstStyle/>
          <a:p>
            <a:r>
              <a:rPr lang="de-AT" smtClean="0"/>
              <a:t>09.06.17</a:t>
            </a:r>
            <a:endParaRPr lang="de-DE"/>
          </a:p>
        </p:txBody>
      </p:sp>
      <p:sp>
        <p:nvSpPr>
          <p:cNvPr id="3" name="Fußzeilenplatzhalter 2"/>
          <p:cNvSpPr>
            <a:spLocks noGrp="1"/>
          </p:cNvSpPr>
          <p:nvPr>
            <p:ph type="ftr" sz="quarter" idx="11"/>
          </p:nvPr>
        </p:nvSpPr>
        <p:spPr/>
        <p:txBody>
          <a:bodyPr/>
          <a:lstStyle/>
          <a:p>
            <a:r>
              <a:rPr lang="de-DE" smtClean="0"/>
              <a:t>openlaws</a:t>
            </a:r>
            <a:endParaRPr lang="de-DE"/>
          </a:p>
        </p:txBody>
      </p:sp>
      <p:sp>
        <p:nvSpPr>
          <p:cNvPr id="6" name="Foliennummernplatzhalter 5"/>
          <p:cNvSpPr>
            <a:spLocks noGrp="1"/>
          </p:cNvSpPr>
          <p:nvPr>
            <p:ph type="sldNum" sz="quarter" idx="12"/>
          </p:nvPr>
        </p:nvSpPr>
        <p:spPr/>
        <p:txBody>
          <a:bodyPr/>
          <a:lstStyle/>
          <a:p>
            <a:fld id="{527C0A78-094D-1A45-89BE-2F61FED4B547}" type="slidenum">
              <a:rPr lang="de-DE" smtClean="0"/>
              <a:t>18</a:t>
            </a:fld>
            <a:endParaRPr lang="de-DE"/>
          </a:p>
        </p:txBody>
      </p:sp>
    </p:spTree>
    <p:extLst>
      <p:ext uri="{BB962C8B-B14F-4D97-AF65-F5344CB8AC3E}">
        <p14:creationId xmlns:p14="http://schemas.microsoft.com/office/powerpoint/2010/main" val="1301834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Thank</a:t>
            </a:r>
            <a:r>
              <a:rPr lang="de-DE" dirty="0" smtClean="0"/>
              <a:t> </a:t>
            </a:r>
            <a:r>
              <a:rPr lang="de-DE" dirty="0" err="1" smtClean="0"/>
              <a:t>you</a:t>
            </a:r>
            <a:endParaRPr lang="de-DE" dirty="0"/>
          </a:p>
        </p:txBody>
      </p:sp>
      <p:sp>
        <p:nvSpPr>
          <p:cNvPr id="10" name="Inhaltsplatzhalter 9"/>
          <p:cNvSpPr>
            <a:spLocks noGrp="1"/>
          </p:cNvSpPr>
          <p:nvPr>
            <p:ph sz="half" idx="2"/>
          </p:nvPr>
        </p:nvSpPr>
        <p:spPr/>
        <p:txBody>
          <a:bodyPr anchor="ctr"/>
          <a:lstStyle/>
          <a:p>
            <a:r>
              <a:rPr lang="de-DE" b="1" dirty="0"/>
              <a:t>o</a:t>
            </a:r>
            <a:r>
              <a:rPr lang="de-DE" b="1" dirty="0" smtClean="0"/>
              <a:t>penlaws </a:t>
            </a:r>
            <a:r>
              <a:rPr lang="de-DE" b="1" dirty="0" err="1" smtClean="0"/>
              <a:t>gmbh</a:t>
            </a:r>
            <a:endParaRPr lang="de-DE" b="1" dirty="0" smtClean="0"/>
          </a:p>
          <a:p>
            <a:r>
              <a:rPr lang="de-DE" dirty="0" smtClean="0"/>
              <a:t>Dr. Clemens Wass, MBL, MBA</a:t>
            </a:r>
          </a:p>
          <a:p>
            <a:r>
              <a:rPr lang="de-DE" dirty="0" smtClean="0">
                <a:solidFill>
                  <a:schemeClr val="bg2">
                    <a:lumMod val="50000"/>
                  </a:schemeClr>
                </a:solidFill>
                <a:hlinkClick r:id="rId2"/>
              </a:rPr>
              <a:t>clemens.wass@openlaws.com</a:t>
            </a:r>
            <a:endParaRPr lang="de-DE" dirty="0" smtClean="0">
              <a:solidFill>
                <a:schemeClr val="bg2">
                  <a:lumMod val="50000"/>
                </a:schemeClr>
              </a:solidFill>
            </a:endParaRPr>
          </a:p>
          <a:p>
            <a:r>
              <a:rPr lang="de-DE" dirty="0" smtClean="0">
                <a:solidFill>
                  <a:schemeClr val="bg2">
                    <a:lumMod val="50000"/>
                  </a:schemeClr>
                </a:solidFill>
                <a:hlinkClick r:id="rId3"/>
              </a:rPr>
              <a:t>https://</a:t>
            </a:r>
            <a:r>
              <a:rPr lang="de-DE" dirty="0">
                <a:solidFill>
                  <a:schemeClr val="bg2">
                    <a:lumMod val="50000"/>
                  </a:schemeClr>
                </a:solidFill>
                <a:hlinkClick r:id="rId3"/>
              </a:rPr>
              <a:t>o</a:t>
            </a:r>
            <a:r>
              <a:rPr lang="de-DE" dirty="0" smtClean="0">
                <a:solidFill>
                  <a:schemeClr val="bg2">
                    <a:lumMod val="50000"/>
                  </a:schemeClr>
                </a:solidFill>
                <a:hlinkClick r:id="rId3"/>
              </a:rPr>
              <a:t>penlaws.com/</a:t>
            </a:r>
            <a:r>
              <a:rPr lang="de-DE" dirty="0" smtClean="0">
                <a:solidFill>
                  <a:schemeClr val="bg2">
                    <a:lumMod val="50000"/>
                  </a:schemeClr>
                </a:solidFill>
              </a:rPr>
              <a:t> </a:t>
            </a:r>
          </a:p>
        </p:txBody>
      </p:sp>
      <p:sp>
        <p:nvSpPr>
          <p:cNvPr id="5" name="Datumsplatzhalter 4"/>
          <p:cNvSpPr>
            <a:spLocks noGrp="1"/>
          </p:cNvSpPr>
          <p:nvPr>
            <p:ph type="dt" sz="half" idx="10"/>
          </p:nvPr>
        </p:nvSpPr>
        <p:spPr/>
        <p:txBody>
          <a:bodyPr/>
          <a:lstStyle/>
          <a:p>
            <a:r>
              <a:rPr lang="de-AT" smtClean="0"/>
              <a:t>09.06.17</a:t>
            </a:r>
            <a:endParaRPr lang="de-DE"/>
          </a:p>
        </p:txBody>
      </p:sp>
      <p:sp>
        <p:nvSpPr>
          <p:cNvPr id="6" name="Fußzeilenplatzhalter 5"/>
          <p:cNvSpPr>
            <a:spLocks noGrp="1"/>
          </p:cNvSpPr>
          <p:nvPr>
            <p:ph type="ftr" sz="quarter" idx="11"/>
          </p:nvPr>
        </p:nvSpPr>
        <p:spPr/>
        <p:txBody>
          <a:bodyPr/>
          <a:lstStyle/>
          <a:p>
            <a:r>
              <a:rPr lang="de-DE" smtClean="0"/>
              <a:t>openlaws</a:t>
            </a:r>
            <a:endParaRPr lang="de-DE"/>
          </a:p>
        </p:txBody>
      </p:sp>
      <p:sp>
        <p:nvSpPr>
          <p:cNvPr id="7" name="Foliennummernplatzhalter 6"/>
          <p:cNvSpPr>
            <a:spLocks noGrp="1"/>
          </p:cNvSpPr>
          <p:nvPr>
            <p:ph type="sldNum" sz="quarter" idx="12"/>
          </p:nvPr>
        </p:nvSpPr>
        <p:spPr/>
        <p:txBody>
          <a:bodyPr/>
          <a:lstStyle/>
          <a:p>
            <a:fld id="{527C0A78-094D-1A45-89BE-2F61FED4B547}" type="slidenum">
              <a:rPr lang="de-DE" smtClean="0"/>
              <a:t>19</a:t>
            </a:fld>
            <a:endParaRPr lang="de-DE"/>
          </a:p>
        </p:txBody>
      </p:sp>
      <p:pic>
        <p:nvPicPr>
          <p:cNvPr id="12" name="Bild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1910" y="1088136"/>
            <a:ext cx="2321052" cy="649224"/>
          </a:xfrm>
          <a:prstGeom prst="rect">
            <a:avLst/>
          </a:prstGeom>
        </p:spPr>
      </p:pic>
      <p:pic>
        <p:nvPicPr>
          <p:cNvPr id="19" name="Inhaltsplatzhalter 18"/>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96963" y="2112614"/>
            <a:ext cx="4938712" cy="3490023"/>
          </a:xfrm>
        </p:spPr>
      </p:pic>
    </p:spTree>
    <p:extLst>
      <p:ext uri="{BB962C8B-B14F-4D97-AF65-F5344CB8AC3E}">
        <p14:creationId xmlns:p14="http://schemas.microsoft.com/office/powerpoint/2010/main" val="468412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chor="ctr">
            <a:normAutofit/>
          </a:bodyPr>
          <a:lstStyle/>
          <a:p>
            <a:pPr algn="ctr"/>
            <a:r>
              <a:rPr lang="de-DE" sz="4800" b="1" dirty="0" smtClean="0">
                <a:solidFill>
                  <a:schemeClr val="accent1"/>
                </a:solidFill>
              </a:rPr>
              <a:t>BETTER ACCESS TO JUSTICE</a:t>
            </a:r>
          </a:p>
          <a:p>
            <a:pPr algn="ctr"/>
            <a:r>
              <a:rPr lang="de-DE" sz="3200" b="1" dirty="0" smtClean="0">
                <a:solidFill>
                  <a:schemeClr val="bg2">
                    <a:lumMod val="75000"/>
                  </a:schemeClr>
                </a:solidFill>
              </a:rPr>
              <a:t>Aggregation &gt;&gt; </a:t>
            </a:r>
            <a:r>
              <a:rPr lang="de-DE" sz="3200" b="1" dirty="0" err="1" smtClean="0">
                <a:solidFill>
                  <a:schemeClr val="bg2">
                    <a:lumMod val="75000"/>
                  </a:schemeClr>
                </a:solidFill>
              </a:rPr>
              <a:t>Personalization</a:t>
            </a:r>
            <a:r>
              <a:rPr lang="de-DE" sz="3200" b="1" dirty="0" smtClean="0">
                <a:solidFill>
                  <a:schemeClr val="bg2">
                    <a:lumMod val="75000"/>
                  </a:schemeClr>
                </a:solidFill>
              </a:rPr>
              <a:t> &gt;&gt; </a:t>
            </a:r>
            <a:r>
              <a:rPr lang="de-DE" sz="3200" b="1" dirty="0" err="1" smtClean="0">
                <a:solidFill>
                  <a:schemeClr val="bg2">
                    <a:lumMod val="75000"/>
                  </a:schemeClr>
                </a:solidFill>
              </a:rPr>
              <a:t>Collaboration</a:t>
            </a:r>
            <a:endParaRPr lang="de-DE" sz="3200" b="1" dirty="0">
              <a:solidFill>
                <a:schemeClr val="bg2">
                  <a:lumMod val="75000"/>
                </a:schemeClr>
              </a:solidFill>
            </a:endParaRPr>
          </a:p>
        </p:txBody>
      </p:sp>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626" y="446623"/>
            <a:ext cx="4642104" cy="1298448"/>
          </a:xfrm>
          <a:prstGeom prst="rect">
            <a:avLst/>
          </a:prstGeom>
        </p:spPr>
      </p:pic>
      <p:sp>
        <p:nvSpPr>
          <p:cNvPr id="2" name="Datumsplatzhalter 1"/>
          <p:cNvSpPr>
            <a:spLocks noGrp="1"/>
          </p:cNvSpPr>
          <p:nvPr>
            <p:ph type="dt" sz="half" idx="10"/>
          </p:nvPr>
        </p:nvSpPr>
        <p:spPr/>
        <p:txBody>
          <a:bodyPr/>
          <a:lstStyle/>
          <a:p>
            <a:r>
              <a:rPr lang="de-AT" smtClean="0"/>
              <a:t>09.06.17</a:t>
            </a:r>
            <a:endParaRPr lang="de-DE"/>
          </a:p>
        </p:txBody>
      </p:sp>
      <p:sp>
        <p:nvSpPr>
          <p:cNvPr id="5" name="Fußzeilenplatzhalter 4"/>
          <p:cNvSpPr>
            <a:spLocks noGrp="1"/>
          </p:cNvSpPr>
          <p:nvPr>
            <p:ph type="ftr" sz="quarter" idx="11"/>
          </p:nvPr>
        </p:nvSpPr>
        <p:spPr/>
        <p:txBody>
          <a:bodyPr/>
          <a:lstStyle/>
          <a:p>
            <a:r>
              <a:rPr lang="de-DE" smtClean="0"/>
              <a:t>openlaws</a:t>
            </a:r>
            <a:endParaRPr lang="de-DE"/>
          </a:p>
        </p:txBody>
      </p:sp>
      <p:sp>
        <p:nvSpPr>
          <p:cNvPr id="6" name="Foliennummernplatzhalter 5"/>
          <p:cNvSpPr>
            <a:spLocks noGrp="1"/>
          </p:cNvSpPr>
          <p:nvPr>
            <p:ph type="sldNum" sz="quarter" idx="12"/>
          </p:nvPr>
        </p:nvSpPr>
        <p:spPr/>
        <p:txBody>
          <a:bodyPr/>
          <a:lstStyle/>
          <a:p>
            <a:fld id="{527C0A78-094D-1A45-89BE-2F61FED4B547}" type="slidenum">
              <a:rPr lang="de-DE" smtClean="0"/>
              <a:t>2</a:t>
            </a:fld>
            <a:endParaRPr lang="de-DE"/>
          </a:p>
        </p:txBody>
      </p:sp>
    </p:spTree>
    <p:extLst>
      <p:ext uri="{BB962C8B-B14F-4D97-AF65-F5344CB8AC3E}">
        <p14:creationId xmlns:p14="http://schemas.microsoft.com/office/powerpoint/2010/main" val="128074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openlaws</a:t>
            </a:r>
            <a:endParaRPr lang="de-DE" dirty="0"/>
          </a:p>
        </p:txBody>
      </p:sp>
      <p:sp>
        <p:nvSpPr>
          <p:cNvPr id="4" name="Textplatzhalter 3"/>
          <p:cNvSpPr>
            <a:spLocks noGrp="1"/>
          </p:cNvSpPr>
          <p:nvPr>
            <p:ph type="body" sz="half" idx="2"/>
          </p:nvPr>
        </p:nvSpPr>
        <p:spPr/>
        <p:txBody>
          <a:bodyPr/>
          <a:lstStyle/>
          <a:p>
            <a:r>
              <a:rPr lang="de-DE" dirty="0"/>
              <a:t>o</a:t>
            </a:r>
            <a:r>
              <a:rPr lang="de-DE" dirty="0" smtClean="0"/>
              <a:t>penlaws </a:t>
            </a:r>
            <a:r>
              <a:rPr lang="de-DE" dirty="0" err="1" smtClean="0"/>
              <a:t>is</a:t>
            </a:r>
            <a:r>
              <a:rPr lang="de-DE" dirty="0" smtClean="0"/>
              <a:t> an innovative legal </a:t>
            </a:r>
            <a:r>
              <a:rPr lang="de-DE" dirty="0" err="1" smtClean="0"/>
              <a:t>data</a:t>
            </a:r>
            <a:r>
              <a:rPr lang="de-DE" dirty="0" smtClean="0"/>
              <a:t> </a:t>
            </a:r>
            <a:r>
              <a:rPr lang="de-DE" dirty="0" err="1" smtClean="0"/>
              <a:t>aggregation</a:t>
            </a:r>
            <a:r>
              <a:rPr lang="de-DE" dirty="0" smtClean="0"/>
              <a:t> </a:t>
            </a:r>
            <a:r>
              <a:rPr lang="de-DE" dirty="0" err="1" smtClean="0"/>
              <a:t>and</a:t>
            </a:r>
            <a:r>
              <a:rPr lang="de-DE" dirty="0" smtClean="0"/>
              <a:t> </a:t>
            </a:r>
            <a:r>
              <a:rPr lang="de-DE" dirty="0" err="1" smtClean="0"/>
              <a:t>collaboration</a:t>
            </a:r>
            <a:r>
              <a:rPr lang="de-DE" dirty="0" smtClean="0"/>
              <a:t> </a:t>
            </a:r>
            <a:r>
              <a:rPr lang="de-DE" dirty="0" err="1" smtClean="0"/>
              <a:t>platform</a:t>
            </a:r>
            <a:r>
              <a:rPr lang="de-DE" dirty="0" smtClean="0"/>
              <a:t>. </a:t>
            </a:r>
          </a:p>
          <a:p>
            <a:r>
              <a:rPr lang="de-DE" dirty="0" err="1" smtClean="0"/>
              <a:t>We</a:t>
            </a:r>
            <a:r>
              <a:rPr lang="de-DE" dirty="0" smtClean="0"/>
              <a:t> </a:t>
            </a:r>
            <a:r>
              <a:rPr lang="de-DE" dirty="0" err="1" smtClean="0"/>
              <a:t>help</a:t>
            </a:r>
            <a:r>
              <a:rPr lang="de-DE" dirty="0" smtClean="0"/>
              <a:t> </a:t>
            </a:r>
            <a:r>
              <a:rPr lang="de-DE" dirty="0" err="1" smtClean="0"/>
              <a:t>businesses</a:t>
            </a:r>
            <a:r>
              <a:rPr lang="de-DE" dirty="0" smtClean="0"/>
              <a:t> </a:t>
            </a:r>
            <a:r>
              <a:rPr lang="de-DE" dirty="0" err="1" smtClean="0"/>
              <a:t>to</a:t>
            </a:r>
            <a:r>
              <a:rPr lang="de-DE" dirty="0" smtClean="0"/>
              <a:t> </a:t>
            </a:r>
            <a:r>
              <a:rPr lang="de-DE" dirty="0" err="1" smtClean="0"/>
              <a:t>achieve</a:t>
            </a:r>
            <a:r>
              <a:rPr lang="de-DE" dirty="0" smtClean="0"/>
              <a:t> legal </a:t>
            </a:r>
            <a:r>
              <a:rPr lang="de-DE" dirty="0" err="1" smtClean="0"/>
              <a:t>and</a:t>
            </a:r>
            <a:r>
              <a:rPr lang="de-DE" dirty="0" smtClean="0"/>
              <a:t> </a:t>
            </a:r>
            <a:r>
              <a:rPr lang="de-DE" dirty="0" err="1" smtClean="0"/>
              <a:t>regulatory</a:t>
            </a:r>
            <a:r>
              <a:rPr lang="de-DE" dirty="0" smtClean="0"/>
              <a:t> </a:t>
            </a:r>
            <a:r>
              <a:rPr lang="de-DE" dirty="0" err="1" smtClean="0"/>
              <a:t>compliance</a:t>
            </a:r>
            <a:r>
              <a:rPr lang="de-DE" dirty="0"/>
              <a:t> </a:t>
            </a:r>
            <a:r>
              <a:rPr lang="de-DE" dirty="0" err="1" smtClean="0"/>
              <a:t>through</a:t>
            </a:r>
            <a:r>
              <a:rPr lang="de-DE" dirty="0" smtClean="0"/>
              <a:t> </a:t>
            </a:r>
            <a:r>
              <a:rPr lang="de-DE" dirty="0" err="1" smtClean="0"/>
              <a:t>mass-customization</a:t>
            </a:r>
            <a:r>
              <a:rPr lang="de-DE" dirty="0" smtClean="0"/>
              <a:t> </a:t>
            </a:r>
            <a:r>
              <a:rPr lang="de-DE" dirty="0" err="1" smtClean="0"/>
              <a:t>and</a:t>
            </a:r>
            <a:r>
              <a:rPr lang="de-DE" dirty="0" smtClean="0"/>
              <a:t> </a:t>
            </a:r>
            <a:r>
              <a:rPr lang="de-DE" dirty="0" err="1" smtClean="0"/>
              <a:t>personalization</a:t>
            </a:r>
            <a:r>
              <a:rPr lang="de-DE" dirty="0" smtClean="0"/>
              <a:t> </a:t>
            </a:r>
            <a:r>
              <a:rPr lang="de-DE" dirty="0" err="1" smtClean="0"/>
              <a:t>of</a:t>
            </a:r>
            <a:r>
              <a:rPr lang="de-DE" dirty="0" smtClean="0"/>
              <a:t> legal </a:t>
            </a:r>
            <a:r>
              <a:rPr lang="de-DE" dirty="0" err="1" smtClean="0"/>
              <a:t>content</a:t>
            </a:r>
            <a:r>
              <a:rPr lang="de-DE" dirty="0" smtClean="0"/>
              <a:t>.</a:t>
            </a:r>
          </a:p>
          <a:p>
            <a:r>
              <a:rPr lang="de-DE" dirty="0" err="1" smtClean="0"/>
              <a:t>Our</a:t>
            </a:r>
            <a:r>
              <a:rPr lang="de-DE" dirty="0" smtClean="0"/>
              <a:t> </a:t>
            </a:r>
            <a:r>
              <a:rPr lang="de-DE" dirty="0" err="1" smtClean="0"/>
              <a:t>platform</a:t>
            </a:r>
            <a:r>
              <a:rPr lang="de-DE" dirty="0" smtClean="0"/>
              <a:t> </a:t>
            </a:r>
            <a:r>
              <a:rPr lang="de-DE" dirty="0" err="1" smtClean="0"/>
              <a:t>is</a:t>
            </a:r>
            <a:r>
              <a:rPr lang="de-DE" dirty="0" smtClean="0"/>
              <a:t> </a:t>
            </a:r>
            <a:r>
              <a:rPr lang="de-DE" dirty="0" err="1" smtClean="0"/>
              <a:t>used</a:t>
            </a:r>
            <a:r>
              <a:rPr lang="de-DE" dirty="0" smtClean="0"/>
              <a:t> </a:t>
            </a:r>
            <a:r>
              <a:rPr lang="de-DE" dirty="0" err="1" smtClean="0"/>
              <a:t>as</a:t>
            </a:r>
            <a:r>
              <a:rPr lang="de-DE" dirty="0" smtClean="0"/>
              <a:t> </a:t>
            </a:r>
            <a:r>
              <a:rPr lang="de-DE" dirty="0" err="1" smtClean="0"/>
              <a:t>compliance</a:t>
            </a:r>
            <a:r>
              <a:rPr lang="de-DE" dirty="0" smtClean="0"/>
              <a:t> </a:t>
            </a:r>
            <a:r>
              <a:rPr lang="de-DE" dirty="0" err="1" smtClean="0"/>
              <a:t>management</a:t>
            </a:r>
            <a:r>
              <a:rPr lang="de-DE" dirty="0" smtClean="0"/>
              <a:t> </a:t>
            </a:r>
            <a:r>
              <a:rPr lang="de-DE" dirty="0" err="1" smtClean="0"/>
              <a:t>system</a:t>
            </a:r>
            <a:r>
              <a:rPr lang="de-DE" dirty="0" smtClean="0"/>
              <a:t> </a:t>
            </a:r>
            <a:r>
              <a:rPr lang="de-DE" dirty="0" err="1" smtClean="0"/>
              <a:t>and</a:t>
            </a:r>
            <a:r>
              <a:rPr lang="de-DE" dirty="0" smtClean="0"/>
              <a:t> </a:t>
            </a:r>
            <a:r>
              <a:rPr lang="de-DE" dirty="0" err="1" smtClean="0"/>
              <a:t>has</a:t>
            </a:r>
            <a:r>
              <a:rPr lang="de-DE" dirty="0" smtClean="0"/>
              <a:t> </a:t>
            </a:r>
            <a:r>
              <a:rPr lang="de-DE" dirty="0" err="1" smtClean="0"/>
              <a:t>been</a:t>
            </a:r>
            <a:r>
              <a:rPr lang="de-DE" dirty="0" smtClean="0"/>
              <a:t> </a:t>
            </a:r>
            <a:r>
              <a:rPr lang="de-DE" dirty="0" err="1" smtClean="0"/>
              <a:t>already</a:t>
            </a:r>
            <a:r>
              <a:rPr lang="de-DE" dirty="0" smtClean="0"/>
              <a:t> </a:t>
            </a:r>
            <a:r>
              <a:rPr lang="de-DE" dirty="0" err="1" smtClean="0"/>
              <a:t>successfully</a:t>
            </a:r>
            <a:r>
              <a:rPr lang="de-DE" dirty="0" smtClean="0"/>
              <a:t> </a:t>
            </a:r>
            <a:r>
              <a:rPr lang="de-DE" dirty="0" err="1" smtClean="0"/>
              <a:t>used</a:t>
            </a:r>
            <a:r>
              <a:rPr lang="de-DE" dirty="0" smtClean="0"/>
              <a:t> </a:t>
            </a:r>
            <a:r>
              <a:rPr lang="de-DE" dirty="0" err="1" smtClean="0"/>
              <a:t>for</a:t>
            </a:r>
            <a:r>
              <a:rPr lang="de-DE" dirty="0" smtClean="0"/>
              <a:t> ISO </a:t>
            </a:r>
            <a:r>
              <a:rPr lang="de-DE" dirty="0" err="1" smtClean="0"/>
              <a:t>certification</a:t>
            </a:r>
            <a:r>
              <a:rPr lang="de-DE" dirty="0" smtClean="0"/>
              <a:t>.</a:t>
            </a:r>
            <a:endParaRPr lang="de-DE" dirty="0"/>
          </a:p>
        </p:txBody>
      </p:sp>
      <p:pic>
        <p:nvPicPr>
          <p:cNvPr id="6" name="Inhaltsplatzhalt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00600" y="1331715"/>
            <a:ext cx="6492875" cy="4058046"/>
          </a:xfrm>
          <a:effectLst>
            <a:outerShdw blurRad="50800" dist="38100" dir="2700000" algn="tl" rotWithShape="0">
              <a:prstClr val="black">
                <a:alpha val="40000"/>
              </a:prstClr>
            </a:outerShdw>
          </a:effectLst>
        </p:spPr>
      </p:pic>
      <p:sp>
        <p:nvSpPr>
          <p:cNvPr id="7" name="Datumsplatzhalter 6"/>
          <p:cNvSpPr>
            <a:spLocks noGrp="1"/>
          </p:cNvSpPr>
          <p:nvPr>
            <p:ph type="dt" sz="half" idx="10"/>
          </p:nvPr>
        </p:nvSpPr>
        <p:spPr/>
        <p:txBody>
          <a:bodyPr/>
          <a:lstStyle/>
          <a:p>
            <a:r>
              <a:rPr lang="de-AT" smtClean="0"/>
              <a:t>09.06.17</a:t>
            </a:r>
            <a:endParaRPr lang="de-DE"/>
          </a:p>
        </p:txBody>
      </p:sp>
      <p:sp>
        <p:nvSpPr>
          <p:cNvPr id="8" name="Fußzeilenplatzhalter 7"/>
          <p:cNvSpPr>
            <a:spLocks noGrp="1"/>
          </p:cNvSpPr>
          <p:nvPr>
            <p:ph type="ftr" sz="quarter" idx="11"/>
          </p:nvPr>
        </p:nvSpPr>
        <p:spPr/>
        <p:txBody>
          <a:bodyPr/>
          <a:lstStyle/>
          <a:p>
            <a:r>
              <a:rPr lang="de-DE" smtClean="0"/>
              <a:t>openlaws</a:t>
            </a:r>
            <a:endParaRPr lang="de-DE"/>
          </a:p>
        </p:txBody>
      </p:sp>
      <p:sp>
        <p:nvSpPr>
          <p:cNvPr id="9" name="Foliennummernplatzhalter 8"/>
          <p:cNvSpPr>
            <a:spLocks noGrp="1"/>
          </p:cNvSpPr>
          <p:nvPr>
            <p:ph type="sldNum" sz="quarter" idx="12"/>
          </p:nvPr>
        </p:nvSpPr>
        <p:spPr/>
        <p:txBody>
          <a:bodyPr/>
          <a:lstStyle/>
          <a:p>
            <a:fld id="{527C0A78-094D-1A45-89BE-2F61FED4B547}" type="slidenum">
              <a:rPr lang="de-DE" smtClean="0"/>
              <a:t>3</a:t>
            </a:fld>
            <a:endParaRPr lang="de-DE"/>
          </a:p>
        </p:txBody>
      </p:sp>
    </p:spTree>
    <p:extLst>
      <p:ext uri="{BB962C8B-B14F-4D97-AF65-F5344CB8AC3E}">
        <p14:creationId xmlns:p14="http://schemas.microsoft.com/office/powerpoint/2010/main" val="192914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2" cstate="screen">
            <a:extLst>
              <a:ext uri="{28A0092B-C50C-407E-A947-70E740481C1C}">
                <a14:useLocalDpi xmlns:a14="http://schemas.microsoft.com/office/drawing/2010/main"/>
              </a:ext>
            </a:extLst>
          </a:blip>
          <a:srcRect t="1139" b="110"/>
          <a:stretch/>
        </p:blipFill>
        <p:spPr>
          <a:xfrm>
            <a:off x="1062990" y="484296"/>
            <a:ext cx="10283190" cy="5573755"/>
          </a:xfrm>
          <a:prstGeom prst="rect">
            <a:avLst/>
          </a:prstGeom>
        </p:spPr>
      </p:pic>
      <p:sp>
        <p:nvSpPr>
          <p:cNvPr id="2" name="Datumsplatzhalter 1"/>
          <p:cNvSpPr>
            <a:spLocks noGrp="1"/>
          </p:cNvSpPr>
          <p:nvPr>
            <p:ph type="dt" sz="half" idx="10"/>
          </p:nvPr>
        </p:nvSpPr>
        <p:spPr/>
        <p:txBody>
          <a:bodyPr/>
          <a:lstStyle/>
          <a:p>
            <a:r>
              <a:rPr lang="de-AT" smtClean="0"/>
              <a:t>09.06.17</a:t>
            </a:r>
            <a:endParaRPr lang="de-DE"/>
          </a:p>
        </p:txBody>
      </p:sp>
      <p:sp>
        <p:nvSpPr>
          <p:cNvPr id="3" name="Fußzeilenplatzhalter 2"/>
          <p:cNvSpPr>
            <a:spLocks noGrp="1"/>
          </p:cNvSpPr>
          <p:nvPr>
            <p:ph type="ftr" sz="quarter" idx="11"/>
          </p:nvPr>
        </p:nvSpPr>
        <p:spPr/>
        <p:txBody>
          <a:bodyPr/>
          <a:lstStyle/>
          <a:p>
            <a:r>
              <a:rPr lang="de-DE" smtClean="0"/>
              <a:t>openlaws</a:t>
            </a:r>
            <a:endParaRPr lang="de-DE"/>
          </a:p>
        </p:txBody>
      </p:sp>
      <p:sp>
        <p:nvSpPr>
          <p:cNvPr id="5" name="Foliennummernplatzhalter 4"/>
          <p:cNvSpPr>
            <a:spLocks noGrp="1"/>
          </p:cNvSpPr>
          <p:nvPr>
            <p:ph type="sldNum" sz="quarter" idx="12"/>
          </p:nvPr>
        </p:nvSpPr>
        <p:spPr/>
        <p:txBody>
          <a:bodyPr/>
          <a:lstStyle/>
          <a:p>
            <a:fld id="{527C0A78-094D-1A45-89BE-2F61FED4B547}" type="slidenum">
              <a:rPr lang="de-DE" smtClean="0"/>
              <a:t>4</a:t>
            </a:fld>
            <a:endParaRPr lang="de-DE"/>
          </a:p>
        </p:txBody>
      </p:sp>
    </p:spTree>
    <p:extLst>
      <p:ext uri="{BB962C8B-B14F-4D97-AF65-F5344CB8AC3E}">
        <p14:creationId xmlns:p14="http://schemas.microsoft.com/office/powerpoint/2010/main" val="170712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9950"/>
                    </a14:imgEffect>
                  </a14:imgLayer>
                </a14:imgProps>
              </a:ext>
              <a:ext uri="{28A0092B-C50C-407E-A947-70E740481C1C}">
                <a14:useLocalDpi xmlns:a14="http://schemas.microsoft.com/office/drawing/2010/main"/>
              </a:ext>
            </a:extLst>
          </a:blip>
          <a:stretch>
            <a:fillRect/>
          </a:stretch>
        </p:blipFill>
        <p:spPr>
          <a:xfrm>
            <a:off x="4097509" y="666426"/>
            <a:ext cx="7908512" cy="5283853"/>
          </a:xfrm>
          <a:prstGeom prst="rect">
            <a:avLst/>
          </a:prstGeom>
        </p:spPr>
      </p:pic>
      <p:sp>
        <p:nvSpPr>
          <p:cNvPr id="3" name="Textfeld 2"/>
          <p:cNvSpPr txBox="1"/>
          <p:nvPr/>
        </p:nvSpPr>
        <p:spPr>
          <a:xfrm>
            <a:off x="410792" y="1280563"/>
            <a:ext cx="3520772" cy="2677656"/>
          </a:xfrm>
          <a:prstGeom prst="rect">
            <a:avLst/>
          </a:prstGeom>
          <a:noFill/>
        </p:spPr>
        <p:txBody>
          <a:bodyPr wrap="none" rtlCol="0">
            <a:spAutoFit/>
          </a:bodyPr>
          <a:lstStyle/>
          <a:p>
            <a:pPr algn="ctr"/>
            <a:r>
              <a:rPr lang="de-DE" sz="4400" b="1" dirty="0" smtClean="0">
                <a:solidFill>
                  <a:schemeClr val="accent1"/>
                </a:solidFill>
              </a:rPr>
              <a:t>VISUAL </a:t>
            </a:r>
          </a:p>
          <a:p>
            <a:pPr algn="ctr"/>
            <a:r>
              <a:rPr lang="de-DE" sz="4400" b="1" dirty="0" smtClean="0">
                <a:solidFill>
                  <a:schemeClr val="accent1"/>
                </a:solidFill>
              </a:rPr>
              <a:t>EXPLORATION</a:t>
            </a:r>
          </a:p>
          <a:p>
            <a:pPr algn="ctr"/>
            <a:endParaRPr lang="de-DE" sz="4400" b="1" dirty="0" smtClean="0">
              <a:solidFill>
                <a:schemeClr val="accent1"/>
              </a:solidFill>
            </a:endParaRPr>
          </a:p>
          <a:p>
            <a:pPr algn="ctr"/>
            <a:r>
              <a:rPr lang="de-DE" sz="3600" b="1" dirty="0" err="1" smtClean="0">
                <a:solidFill>
                  <a:schemeClr val="bg2">
                    <a:lumMod val="50000"/>
                  </a:schemeClr>
                </a:solidFill>
              </a:rPr>
              <a:t>Linked</a:t>
            </a:r>
            <a:r>
              <a:rPr lang="de-DE" sz="3600" b="1" dirty="0" smtClean="0">
                <a:solidFill>
                  <a:schemeClr val="bg2">
                    <a:lumMod val="50000"/>
                  </a:schemeClr>
                </a:solidFill>
              </a:rPr>
              <a:t> Legal</a:t>
            </a:r>
            <a:r>
              <a:rPr lang="de-DE" sz="3600" b="1" dirty="0">
                <a:solidFill>
                  <a:schemeClr val="bg2">
                    <a:lumMod val="50000"/>
                  </a:schemeClr>
                </a:solidFill>
              </a:rPr>
              <a:t> </a:t>
            </a:r>
            <a:r>
              <a:rPr lang="de-DE" sz="3600" b="1" dirty="0" smtClean="0">
                <a:solidFill>
                  <a:schemeClr val="bg2">
                    <a:lumMod val="50000"/>
                  </a:schemeClr>
                </a:solidFill>
              </a:rPr>
              <a:t>Data</a:t>
            </a:r>
            <a:endParaRPr lang="de-DE" sz="3600" b="1" dirty="0">
              <a:solidFill>
                <a:schemeClr val="bg2">
                  <a:lumMod val="50000"/>
                </a:schemeClr>
              </a:solidFill>
            </a:endParaRPr>
          </a:p>
        </p:txBody>
      </p:sp>
      <p:sp>
        <p:nvSpPr>
          <p:cNvPr id="4" name="Datumsplatzhalter 3"/>
          <p:cNvSpPr>
            <a:spLocks noGrp="1"/>
          </p:cNvSpPr>
          <p:nvPr>
            <p:ph type="dt" sz="half" idx="10"/>
          </p:nvPr>
        </p:nvSpPr>
        <p:spPr/>
        <p:txBody>
          <a:bodyPr/>
          <a:lstStyle/>
          <a:p>
            <a:r>
              <a:rPr lang="de-AT" smtClean="0"/>
              <a:t>09.06.17</a:t>
            </a:r>
            <a:endParaRPr lang="de-DE"/>
          </a:p>
        </p:txBody>
      </p:sp>
      <p:sp>
        <p:nvSpPr>
          <p:cNvPr id="5" name="Fußzeilenplatzhalter 4"/>
          <p:cNvSpPr>
            <a:spLocks noGrp="1"/>
          </p:cNvSpPr>
          <p:nvPr>
            <p:ph type="ftr" sz="quarter" idx="11"/>
          </p:nvPr>
        </p:nvSpPr>
        <p:spPr/>
        <p:txBody>
          <a:bodyPr/>
          <a:lstStyle/>
          <a:p>
            <a:r>
              <a:rPr lang="de-DE" smtClean="0"/>
              <a:t>openlaws</a:t>
            </a:r>
            <a:endParaRPr lang="de-DE"/>
          </a:p>
        </p:txBody>
      </p:sp>
      <p:sp>
        <p:nvSpPr>
          <p:cNvPr id="6" name="Foliennummernplatzhalter 5"/>
          <p:cNvSpPr>
            <a:spLocks noGrp="1"/>
          </p:cNvSpPr>
          <p:nvPr>
            <p:ph type="sldNum" sz="quarter" idx="12"/>
          </p:nvPr>
        </p:nvSpPr>
        <p:spPr/>
        <p:txBody>
          <a:bodyPr/>
          <a:lstStyle/>
          <a:p>
            <a:fld id="{527C0A78-094D-1A45-89BE-2F61FED4B547}" type="slidenum">
              <a:rPr lang="de-DE" smtClean="0"/>
              <a:t>5</a:t>
            </a:fld>
            <a:endParaRPr lang="de-DE"/>
          </a:p>
        </p:txBody>
      </p:sp>
      <p:cxnSp>
        <p:nvCxnSpPr>
          <p:cNvPr id="8" name="Gerade Verbindung 7"/>
          <p:cNvCxnSpPr/>
          <p:nvPr/>
        </p:nvCxnSpPr>
        <p:spPr>
          <a:xfrm>
            <a:off x="431311" y="3032591"/>
            <a:ext cx="347973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27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uppierung 70"/>
          <p:cNvGrpSpPr/>
          <p:nvPr/>
        </p:nvGrpSpPr>
        <p:grpSpPr>
          <a:xfrm>
            <a:off x="446741" y="888684"/>
            <a:ext cx="11975437" cy="5080632"/>
            <a:chOff x="446741" y="856785"/>
            <a:chExt cx="11975437" cy="5080632"/>
          </a:xfrm>
        </p:grpSpPr>
        <p:cxnSp>
          <p:nvCxnSpPr>
            <p:cNvPr id="2" name="Straight Connector 21"/>
            <p:cNvCxnSpPr/>
            <p:nvPr/>
          </p:nvCxnSpPr>
          <p:spPr>
            <a:xfrm>
              <a:off x="446741" y="3045461"/>
              <a:ext cx="10727870" cy="0"/>
            </a:xfrm>
            <a:prstGeom prst="line">
              <a:avLst/>
            </a:prstGeom>
            <a:ln w="28575">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 name="Group 55"/>
            <p:cNvGrpSpPr/>
            <p:nvPr/>
          </p:nvGrpSpPr>
          <p:grpSpPr>
            <a:xfrm>
              <a:off x="1012939" y="1314747"/>
              <a:ext cx="2587382" cy="857357"/>
              <a:chOff x="1205594" y="4728921"/>
              <a:chExt cx="2587382" cy="857357"/>
            </a:xfrm>
          </p:grpSpPr>
          <p:sp>
            <p:nvSpPr>
              <p:cNvPr id="4" name="Rectangle 53"/>
              <p:cNvSpPr/>
              <p:nvPr/>
            </p:nvSpPr>
            <p:spPr>
              <a:xfrm>
                <a:off x="1205594" y="4728921"/>
                <a:ext cx="2278381" cy="369332"/>
              </a:xfrm>
              <a:prstGeom prst="rect">
                <a:avLst/>
              </a:prstGeom>
              <a:noFill/>
              <a:extLst/>
            </p:spPr>
            <p:txBody>
              <a:bodyPr wrap="none" rtlCol="0">
                <a:spAutoFit/>
              </a:bodyPr>
              <a:lstStyle/>
              <a:p>
                <a:r>
                  <a:rPr lang="en-US" b="1" dirty="0">
                    <a:solidFill>
                      <a:schemeClr val="tx1">
                        <a:lumMod val="60000"/>
                        <a:lumOff val="40000"/>
                      </a:schemeClr>
                    </a:solidFill>
                  </a:rPr>
                  <a:t>o</a:t>
                </a:r>
                <a:r>
                  <a:rPr lang="en-US" b="1" dirty="0" smtClean="0">
                    <a:solidFill>
                      <a:schemeClr val="tx1">
                        <a:lumMod val="60000"/>
                        <a:lumOff val="40000"/>
                      </a:schemeClr>
                    </a:solidFill>
                  </a:rPr>
                  <a:t>penlaws® prototype </a:t>
                </a:r>
                <a:endParaRPr lang="en-US" b="1" dirty="0">
                  <a:solidFill>
                    <a:schemeClr val="tx1">
                      <a:lumMod val="60000"/>
                      <a:lumOff val="40000"/>
                    </a:schemeClr>
                  </a:solidFill>
                </a:endParaRPr>
              </a:p>
            </p:txBody>
          </p:sp>
          <p:sp>
            <p:nvSpPr>
              <p:cNvPr id="5"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EU project start (550k €)</a:t>
                </a:r>
              </a:p>
              <a:p>
                <a:pPr algn="just"/>
                <a:r>
                  <a:rPr lang="en-US" sz="1400" dirty="0" smtClean="0">
                    <a:solidFill>
                      <a:schemeClr val="tx2"/>
                    </a:solidFill>
                  </a:rPr>
                  <a:t>(4/2014 – 3/2016</a:t>
                </a:r>
                <a:endParaRPr lang="en-US" sz="1400" dirty="0">
                  <a:solidFill>
                    <a:schemeClr val="tx2"/>
                  </a:solidFill>
                </a:endParaRPr>
              </a:p>
            </p:txBody>
          </p:sp>
        </p:grpSp>
        <p:sp>
          <p:nvSpPr>
            <p:cNvPr id="6" name="Oval 5"/>
            <p:cNvSpPr/>
            <p:nvPr/>
          </p:nvSpPr>
          <p:spPr>
            <a:xfrm>
              <a:off x="1814711" y="2741107"/>
              <a:ext cx="608708" cy="608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ung 6"/>
            <p:cNvGrpSpPr/>
            <p:nvPr/>
          </p:nvGrpSpPr>
          <p:grpSpPr>
            <a:xfrm>
              <a:off x="702205" y="2737428"/>
              <a:ext cx="608708" cy="608708"/>
              <a:chOff x="741694" y="3181490"/>
              <a:chExt cx="608708" cy="608708"/>
            </a:xfrm>
            <a:solidFill>
              <a:schemeClr val="accent3"/>
            </a:solidFill>
          </p:grpSpPr>
          <p:sp>
            <p:nvSpPr>
              <p:cNvPr id="8" name="Oval 7"/>
              <p:cNvSpPr/>
              <p:nvPr/>
            </p:nvSpPr>
            <p:spPr>
              <a:xfrm>
                <a:off x="741694" y="3181490"/>
                <a:ext cx="608708" cy="608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Freeform 293"/>
            <p:cNvSpPr/>
            <p:nvPr/>
          </p:nvSpPr>
          <p:spPr>
            <a:xfrm>
              <a:off x="1980697" y="2925533"/>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uppierung 10"/>
            <p:cNvGrpSpPr/>
            <p:nvPr/>
          </p:nvGrpSpPr>
          <p:grpSpPr>
            <a:xfrm>
              <a:off x="2932639" y="2752320"/>
              <a:ext cx="608708" cy="608708"/>
              <a:chOff x="741694" y="3181490"/>
              <a:chExt cx="608708" cy="608708"/>
            </a:xfrm>
          </p:grpSpPr>
          <p:sp>
            <p:nvSpPr>
              <p:cNvPr id="12" name="Oval 11"/>
              <p:cNvSpPr/>
              <p:nvPr/>
            </p:nvSpPr>
            <p:spPr>
              <a:xfrm>
                <a:off x="741694" y="3181490"/>
                <a:ext cx="608708" cy="6087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uppierung 13"/>
            <p:cNvGrpSpPr/>
            <p:nvPr/>
          </p:nvGrpSpPr>
          <p:grpSpPr>
            <a:xfrm>
              <a:off x="4042434" y="2752320"/>
              <a:ext cx="608708" cy="608708"/>
              <a:chOff x="741694" y="3181490"/>
              <a:chExt cx="608708" cy="608708"/>
            </a:xfrm>
            <a:solidFill>
              <a:schemeClr val="accent2"/>
            </a:solidFill>
          </p:grpSpPr>
          <p:sp>
            <p:nvSpPr>
              <p:cNvPr id="15" name="Oval 14"/>
              <p:cNvSpPr/>
              <p:nvPr/>
            </p:nvSpPr>
            <p:spPr>
              <a:xfrm>
                <a:off x="741694" y="3181490"/>
                <a:ext cx="608708" cy="608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 name="Gruppierung 16"/>
            <p:cNvGrpSpPr/>
            <p:nvPr/>
          </p:nvGrpSpPr>
          <p:grpSpPr>
            <a:xfrm>
              <a:off x="5146807" y="2727177"/>
              <a:ext cx="608708" cy="608708"/>
              <a:chOff x="741694" y="3181490"/>
              <a:chExt cx="608708" cy="608708"/>
            </a:xfrm>
            <a:solidFill>
              <a:schemeClr val="accent3"/>
            </a:solidFill>
          </p:grpSpPr>
          <p:sp>
            <p:nvSpPr>
              <p:cNvPr id="18" name="Oval 17"/>
              <p:cNvSpPr/>
              <p:nvPr/>
            </p:nvSpPr>
            <p:spPr>
              <a:xfrm>
                <a:off x="741694" y="3181490"/>
                <a:ext cx="608708" cy="608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uppierung 19"/>
            <p:cNvGrpSpPr/>
            <p:nvPr/>
          </p:nvGrpSpPr>
          <p:grpSpPr>
            <a:xfrm>
              <a:off x="6251180" y="2737428"/>
              <a:ext cx="608708" cy="608708"/>
              <a:chOff x="741694" y="3181490"/>
              <a:chExt cx="608708" cy="608708"/>
            </a:xfrm>
          </p:grpSpPr>
          <p:sp>
            <p:nvSpPr>
              <p:cNvPr id="21" name="Oval 20"/>
              <p:cNvSpPr/>
              <p:nvPr/>
            </p:nvSpPr>
            <p:spPr>
              <a:xfrm>
                <a:off x="741694" y="3181490"/>
                <a:ext cx="608708" cy="608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 name="Gruppierung 22"/>
            <p:cNvGrpSpPr/>
            <p:nvPr/>
          </p:nvGrpSpPr>
          <p:grpSpPr>
            <a:xfrm>
              <a:off x="7355553" y="2752320"/>
              <a:ext cx="608708" cy="608708"/>
              <a:chOff x="741694" y="3181490"/>
              <a:chExt cx="608708" cy="608708"/>
            </a:xfrm>
          </p:grpSpPr>
          <p:sp>
            <p:nvSpPr>
              <p:cNvPr id="24" name="Oval 23"/>
              <p:cNvSpPr/>
              <p:nvPr/>
            </p:nvSpPr>
            <p:spPr>
              <a:xfrm>
                <a:off x="741694" y="3181490"/>
                <a:ext cx="608708" cy="6087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uppierung 25"/>
            <p:cNvGrpSpPr/>
            <p:nvPr/>
          </p:nvGrpSpPr>
          <p:grpSpPr>
            <a:xfrm>
              <a:off x="8460771" y="2752320"/>
              <a:ext cx="608708" cy="608708"/>
              <a:chOff x="741694" y="3181490"/>
              <a:chExt cx="608708" cy="608708"/>
            </a:xfrm>
          </p:grpSpPr>
          <p:sp>
            <p:nvSpPr>
              <p:cNvPr id="27" name="Oval 26"/>
              <p:cNvSpPr/>
              <p:nvPr/>
            </p:nvSpPr>
            <p:spPr>
              <a:xfrm>
                <a:off x="741694" y="3181490"/>
                <a:ext cx="608708" cy="608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9" name="Group 55"/>
            <p:cNvGrpSpPr/>
            <p:nvPr/>
          </p:nvGrpSpPr>
          <p:grpSpPr>
            <a:xfrm>
              <a:off x="2152251" y="3827885"/>
              <a:ext cx="2587382" cy="857357"/>
              <a:chOff x="1205594" y="4728921"/>
              <a:chExt cx="2587382" cy="857357"/>
            </a:xfrm>
          </p:grpSpPr>
          <p:sp>
            <p:nvSpPr>
              <p:cNvPr id="30" name="Rectangle 53"/>
              <p:cNvSpPr/>
              <p:nvPr/>
            </p:nvSpPr>
            <p:spPr>
              <a:xfrm>
                <a:off x="1205594" y="4728921"/>
                <a:ext cx="1418722" cy="369332"/>
              </a:xfrm>
              <a:prstGeom prst="rect">
                <a:avLst/>
              </a:prstGeom>
              <a:noFill/>
              <a:extLst/>
            </p:spPr>
            <p:txBody>
              <a:bodyPr wrap="none" rtlCol="0">
                <a:spAutoFit/>
              </a:bodyPr>
              <a:lstStyle/>
              <a:p>
                <a:r>
                  <a:rPr lang="en-US" b="1" dirty="0" smtClean="0">
                    <a:solidFill>
                      <a:schemeClr val="tx1">
                        <a:lumMod val="60000"/>
                        <a:lumOff val="40000"/>
                      </a:schemeClr>
                    </a:solidFill>
                  </a:rPr>
                  <a:t>AWS funding</a:t>
                </a:r>
                <a:endParaRPr lang="en-US" b="1" dirty="0">
                  <a:solidFill>
                    <a:schemeClr val="tx1">
                      <a:lumMod val="60000"/>
                      <a:lumOff val="40000"/>
                    </a:schemeClr>
                  </a:solidFill>
                </a:endParaRPr>
              </a:p>
            </p:txBody>
          </p:sp>
          <p:sp>
            <p:nvSpPr>
              <p:cNvPr id="31"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Public funding (100k €)</a:t>
                </a:r>
              </a:p>
              <a:p>
                <a:pPr algn="just"/>
                <a:r>
                  <a:rPr lang="en-US" sz="1400" dirty="0" smtClean="0">
                    <a:solidFill>
                      <a:schemeClr val="tx2"/>
                    </a:solidFill>
                  </a:rPr>
                  <a:t>(12/2014 – 12/2015)</a:t>
                </a:r>
                <a:endParaRPr lang="en-US" sz="1400" dirty="0">
                  <a:solidFill>
                    <a:schemeClr val="tx2"/>
                  </a:solidFill>
                </a:endParaRPr>
              </a:p>
            </p:txBody>
          </p:sp>
        </p:grpSp>
        <p:grpSp>
          <p:nvGrpSpPr>
            <p:cNvPr id="32" name="Group 55"/>
            <p:cNvGrpSpPr/>
            <p:nvPr/>
          </p:nvGrpSpPr>
          <p:grpSpPr>
            <a:xfrm>
              <a:off x="3303808" y="957148"/>
              <a:ext cx="2587382" cy="857357"/>
              <a:chOff x="1205594" y="4728921"/>
              <a:chExt cx="2587382" cy="857357"/>
            </a:xfrm>
          </p:grpSpPr>
          <p:sp>
            <p:nvSpPr>
              <p:cNvPr id="33" name="Rectangle 53"/>
              <p:cNvSpPr/>
              <p:nvPr/>
            </p:nvSpPr>
            <p:spPr>
              <a:xfrm>
                <a:off x="1205594" y="4728921"/>
                <a:ext cx="1956626" cy="369332"/>
              </a:xfrm>
              <a:prstGeom prst="rect">
                <a:avLst/>
              </a:prstGeom>
              <a:noFill/>
              <a:extLst/>
            </p:spPr>
            <p:txBody>
              <a:bodyPr wrap="none" rtlCol="0">
                <a:spAutoFit/>
              </a:bodyPr>
              <a:lstStyle/>
              <a:p>
                <a:r>
                  <a:rPr lang="en-US" b="1" dirty="0" err="1" smtClean="0">
                    <a:solidFill>
                      <a:schemeClr val="tx1">
                        <a:lumMod val="60000"/>
                        <a:lumOff val="40000"/>
                      </a:schemeClr>
                    </a:solidFill>
                  </a:rPr>
                  <a:t>AC&amp;Friends</a:t>
                </a:r>
                <a:r>
                  <a:rPr lang="en-US" b="1" dirty="0" smtClean="0">
                    <a:solidFill>
                      <a:schemeClr val="tx1">
                        <a:lumMod val="60000"/>
                        <a:lumOff val="40000"/>
                      </a:schemeClr>
                    </a:solidFill>
                  </a:rPr>
                  <a:t> joined</a:t>
                </a:r>
                <a:endParaRPr lang="en-US" b="1" dirty="0">
                  <a:solidFill>
                    <a:schemeClr val="tx1">
                      <a:lumMod val="60000"/>
                      <a:lumOff val="40000"/>
                    </a:schemeClr>
                  </a:solidFill>
                </a:endParaRPr>
              </a:p>
            </p:txBody>
          </p:sp>
          <p:sp>
            <p:nvSpPr>
              <p:cNvPr id="34"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Early stage investor</a:t>
                </a:r>
              </a:p>
              <a:p>
                <a:pPr algn="just"/>
                <a:r>
                  <a:rPr lang="en-US" sz="1400" dirty="0" smtClean="0">
                    <a:solidFill>
                      <a:schemeClr val="tx2"/>
                    </a:solidFill>
                  </a:rPr>
                  <a:t>(8/2015)</a:t>
                </a:r>
                <a:endParaRPr lang="en-US" sz="1400" dirty="0">
                  <a:solidFill>
                    <a:schemeClr val="tx2"/>
                  </a:solidFill>
                </a:endParaRPr>
              </a:p>
            </p:txBody>
          </p:sp>
        </p:grpSp>
        <p:grpSp>
          <p:nvGrpSpPr>
            <p:cNvPr id="35" name="Group 55"/>
            <p:cNvGrpSpPr/>
            <p:nvPr/>
          </p:nvGrpSpPr>
          <p:grpSpPr>
            <a:xfrm>
              <a:off x="4328416" y="4368485"/>
              <a:ext cx="2587382" cy="857357"/>
              <a:chOff x="1205594" y="4728921"/>
              <a:chExt cx="2587382" cy="857357"/>
            </a:xfrm>
          </p:grpSpPr>
          <p:sp>
            <p:nvSpPr>
              <p:cNvPr id="36" name="Rectangle 53"/>
              <p:cNvSpPr/>
              <p:nvPr/>
            </p:nvSpPr>
            <p:spPr>
              <a:xfrm>
                <a:off x="1205594" y="4728921"/>
                <a:ext cx="1369029" cy="369332"/>
              </a:xfrm>
              <a:prstGeom prst="rect">
                <a:avLst/>
              </a:prstGeom>
              <a:noFill/>
              <a:extLst/>
            </p:spPr>
            <p:txBody>
              <a:bodyPr wrap="none" rtlCol="0">
                <a:spAutoFit/>
              </a:bodyPr>
              <a:lstStyle/>
              <a:p>
                <a:r>
                  <a:rPr lang="en-US" b="1" dirty="0" smtClean="0">
                    <a:solidFill>
                      <a:schemeClr val="tx1">
                        <a:lumMod val="60000"/>
                        <a:lumOff val="40000"/>
                      </a:schemeClr>
                    </a:solidFill>
                  </a:rPr>
                  <a:t>Beta version</a:t>
                </a:r>
                <a:endParaRPr lang="en-US" b="1" dirty="0">
                  <a:solidFill>
                    <a:schemeClr val="tx1">
                      <a:lumMod val="60000"/>
                      <a:lumOff val="40000"/>
                    </a:schemeClr>
                  </a:solidFill>
                </a:endParaRPr>
              </a:p>
            </p:txBody>
          </p:sp>
          <p:sp>
            <p:nvSpPr>
              <p:cNvPr id="37" name="Rectangle 54"/>
              <p:cNvSpPr/>
              <p:nvPr/>
            </p:nvSpPr>
            <p:spPr>
              <a:xfrm>
                <a:off x="1205595" y="5063058"/>
                <a:ext cx="2587381" cy="523220"/>
              </a:xfrm>
              <a:prstGeom prst="rect">
                <a:avLst/>
              </a:prstGeom>
            </p:spPr>
            <p:txBody>
              <a:bodyPr wrap="square">
                <a:spAutoFit/>
              </a:bodyPr>
              <a:lstStyle/>
              <a:p>
                <a:pPr algn="just"/>
                <a:r>
                  <a:rPr lang="en-US" sz="1400" dirty="0" err="1">
                    <a:solidFill>
                      <a:schemeClr val="tx2"/>
                    </a:solidFill>
                  </a:rPr>
                  <a:t>o</a:t>
                </a:r>
                <a:r>
                  <a:rPr lang="en-US" sz="1400" dirty="0" err="1" smtClean="0">
                    <a:solidFill>
                      <a:schemeClr val="tx2"/>
                    </a:solidFill>
                  </a:rPr>
                  <a:t>penlaws.com</a:t>
                </a:r>
                <a:r>
                  <a:rPr lang="en-US" sz="1400" dirty="0" smtClean="0">
                    <a:solidFill>
                      <a:schemeClr val="tx2"/>
                    </a:solidFill>
                  </a:rPr>
                  <a:t> live</a:t>
                </a:r>
              </a:p>
              <a:p>
                <a:pPr algn="just"/>
                <a:r>
                  <a:rPr lang="en-US" sz="1400" dirty="0" smtClean="0">
                    <a:solidFill>
                      <a:schemeClr val="tx2"/>
                    </a:solidFill>
                  </a:rPr>
                  <a:t>(2/2016)</a:t>
                </a:r>
                <a:endParaRPr lang="en-US" sz="1400" dirty="0">
                  <a:solidFill>
                    <a:schemeClr val="tx2"/>
                  </a:solidFill>
                </a:endParaRPr>
              </a:p>
            </p:txBody>
          </p:sp>
        </p:grpSp>
        <p:grpSp>
          <p:nvGrpSpPr>
            <p:cNvPr id="38" name="Group 55"/>
            <p:cNvGrpSpPr/>
            <p:nvPr/>
          </p:nvGrpSpPr>
          <p:grpSpPr>
            <a:xfrm>
              <a:off x="5519891" y="1352896"/>
              <a:ext cx="2587382" cy="857357"/>
              <a:chOff x="1205594" y="4728921"/>
              <a:chExt cx="2587382" cy="857357"/>
            </a:xfrm>
          </p:grpSpPr>
          <p:sp>
            <p:nvSpPr>
              <p:cNvPr id="39" name="Rectangle 53"/>
              <p:cNvSpPr/>
              <p:nvPr/>
            </p:nvSpPr>
            <p:spPr>
              <a:xfrm>
                <a:off x="1205594" y="4728921"/>
                <a:ext cx="1811906" cy="369332"/>
              </a:xfrm>
              <a:prstGeom prst="rect">
                <a:avLst/>
              </a:prstGeom>
              <a:noFill/>
              <a:extLst/>
            </p:spPr>
            <p:txBody>
              <a:bodyPr wrap="none" rtlCol="0">
                <a:spAutoFit/>
              </a:bodyPr>
              <a:lstStyle/>
              <a:p>
                <a:r>
                  <a:rPr lang="en-US" b="1" dirty="0" smtClean="0">
                    <a:solidFill>
                      <a:schemeClr val="tx1">
                        <a:lumMod val="60000"/>
                        <a:lumOff val="40000"/>
                      </a:schemeClr>
                    </a:solidFill>
                  </a:rPr>
                  <a:t>Customer: SONY </a:t>
                </a:r>
                <a:endParaRPr lang="en-US" b="1" dirty="0">
                  <a:solidFill>
                    <a:schemeClr val="tx1">
                      <a:lumMod val="60000"/>
                      <a:lumOff val="40000"/>
                    </a:schemeClr>
                  </a:solidFill>
                </a:endParaRPr>
              </a:p>
            </p:txBody>
          </p:sp>
          <p:sp>
            <p:nvSpPr>
              <p:cNvPr id="40"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First paying customer</a:t>
                </a:r>
              </a:p>
              <a:p>
                <a:pPr algn="just"/>
                <a:r>
                  <a:rPr lang="en-US" sz="1400" dirty="0" smtClean="0">
                    <a:solidFill>
                      <a:schemeClr val="tx2"/>
                    </a:solidFill>
                  </a:rPr>
                  <a:t>(2/2016)</a:t>
                </a:r>
                <a:endParaRPr lang="en-US" sz="1400" dirty="0">
                  <a:solidFill>
                    <a:schemeClr val="tx2"/>
                  </a:solidFill>
                </a:endParaRPr>
              </a:p>
            </p:txBody>
          </p:sp>
        </p:grpSp>
        <p:grpSp>
          <p:nvGrpSpPr>
            <p:cNvPr id="41" name="Group 55"/>
            <p:cNvGrpSpPr/>
            <p:nvPr/>
          </p:nvGrpSpPr>
          <p:grpSpPr>
            <a:xfrm>
              <a:off x="6484308" y="3840479"/>
              <a:ext cx="2587382" cy="857357"/>
              <a:chOff x="1205594" y="4728921"/>
              <a:chExt cx="2587382" cy="857357"/>
            </a:xfrm>
          </p:grpSpPr>
          <p:sp>
            <p:nvSpPr>
              <p:cNvPr id="42" name="Rectangle 53"/>
              <p:cNvSpPr/>
              <p:nvPr/>
            </p:nvSpPr>
            <p:spPr>
              <a:xfrm>
                <a:off x="1205594" y="4728921"/>
                <a:ext cx="1596912" cy="369332"/>
              </a:xfrm>
              <a:prstGeom prst="rect">
                <a:avLst/>
              </a:prstGeom>
              <a:noFill/>
              <a:extLst/>
            </p:spPr>
            <p:txBody>
              <a:bodyPr wrap="none" rtlCol="0">
                <a:spAutoFit/>
              </a:bodyPr>
              <a:lstStyle/>
              <a:p>
                <a:r>
                  <a:rPr lang="en-US" b="1" dirty="0" smtClean="0">
                    <a:solidFill>
                      <a:schemeClr val="tx1">
                        <a:lumMod val="60000"/>
                        <a:lumOff val="40000"/>
                      </a:schemeClr>
                    </a:solidFill>
                  </a:rPr>
                  <a:t>ODINE funding</a:t>
                </a:r>
                <a:endParaRPr lang="en-US" b="1" dirty="0">
                  <a:solidFill>
                    <a:schemeClr val="tx1">
                      <a:lumMod val="60000"/>
                      <a:lumOff val="40000"/>
                    </a:schemeClr>
                  </a:solidFill>
                </a:endParaRPr>
              </a:p>
            </p:txBody>
          </p:sp>
          <p:sp>
            <p:nvSpPr>
              <p:cNvPr id="43"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For contracts (100k €)</a:t>
                </a:r>
              </a:p>
              <a:p>
                <a:pPr algn="just"/>
                <a:r>
                  <a:rPr lang="en-US" sz="1400" dirty="0" smtClean="0">
                    <a:solidFill>
                      <a:schemeClr val="tx2"/>
                    </a:solidFill>
                  </a:rPr>
                  <a:t>(1/2016 – 6/2016)</a:t>
                </a:r>
                <a:endParaRPr lang="en-US" sz="1400" dirty="0">
                  <a:solidFill>
                    <a:schemeClr val="tx2"/>
                  </a:solidFill>
                </a:endParaRPr>
              </a:p>
            </p:txBody>
          </p:sp>
        </p:grpSp>
        <p:grpSp>
          <p:nvGrpSpPr>
            <p:cNvPr id="44" name="Group 55"/>
            <p:cNvGrpSpPr/>
            <p:nvPr/>
          </p:nvGrpSpPr>
          <p:grpSpPr>
            <a:xfrm>
              <a:off x="8773439" y="4374598"/>
              <a:ext cx="2587382" cy="857357"/>
              <a:chOff x="1205594" y="4728921"/>
              <a:chExt cx="2587382" cy="857357"/>
            </a:xfrm>
          </p:grpSpPr>
          <p:sp>
            <p:nvSpPr>
              <p:cNvPr id="45" name="Rectangle 53"/>
              <p:cNvSpPr/>
              <p:nvPr/>
            </p:nvSpPr>
            <p:spPr>
              <a:xfrm>
                <a:off x="1205594" y="4728921"/>
                <a:ext cx="1985480" cy="369332"/>
              </a:xfrm>
              <a:prstGeom prst="rect">
                <a:avLst/>
              </a:prstGeom>
              <a:noFill/>
              <a:extLst/>
            </p:spPr>
            <p:txBody>
              <a:bodyPr wrap="none" rtlCol="0">
                <a:spAutoFit/>
              </a:bodyPr>
              <a:lstStyle/>
              <a:p>
                <a:r>
                  <a:rPr lang="en-US" b="1" dirty="0" smtClean="0">
                    <a:solidFill>
                      <a:schemeClr val="tx1">
                        <a:lumMod val="60000"/>
                        <a:lumOff val="40000"/>
                      </a:schemeClr>
                    </a:solidFill>
                  </a:rPr>
                  <a:t>Linked Data Award</a:t>
                </a:r>
                <a:endParaRPr lang="en-US" b="1" dirty="0">
                  <a:solidFill>
                    <a:schemeClr val="tx1">
                      <a:lumMod val="60000"/>
                      <a:lumOff val="40000"/>
                    </a:schemeClr>
                  </a:solidFill>
                </a:endParaRPr>
              </a:p>
            </p:txBody>
          </p:sp>
          <p:sp>
            <p:nvSpPr>
              <p:cNvPr id="46"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European Award 2016</a:t>
                </a:r>
              </a:p>
              <a:p>
                <a:pPr algn="just"/>
                <a:r>
                  <a:rPr lang="en-US" sz="1400" dirty="0" smtClean="0">
                    <a:solidFill>
                      <a:schemeClr val="tx2"/>
                    </a:solidFill>
                  </a:rPr>
                  <a:t>(11/2016)</a:t>
                </a:r>
                <a:endParaRPr lang="en-US" sz="1400" dirty="0">
                  <a:solidFill>
                    <a:schemeClr val="tx2"/>
                  </a:solidFill>
                </a:endParaRPr>
              </a:p>
            </p:txBody>
          </p:sp>
        </p:grpSp>
        <p:cxnSp>
          <p:nvCxnSpPr>
            <p:cNvPr id="47" name="Gerade Verbindung 46"/>
            <p:cNvCxnSpPr/>
            <p:nvPr/>
          </p:nvCxnSpPr>
          <p:spPr>
            <a:xfrm flipV="1">
              <a:off x="1006559" y="1432637"/>
              <a:ext cx="0" cy="13047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flipV="1">
              <a:off x="2123713" y="3335885"/>
              <a:ext cx="0" cy="13047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flipV="1">
              <a:off x="3236993" y="957148"/>
              <a:ext cx="0" cy="17951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V="1">
              <a:off x="4346788" y="3361028"/>
              <a:ext cx="0" cy="17951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flipV="1">
              <a:off x="5451161" y="1419903"/>
              <a:ext cx="0" cy="13047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flipV="1">
              <a:off x="6508783" y="3335884"/>
              <a:ext cx="0" cy="13047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V="1">
              <a:off x="7647089" y="957148"/>
              <a:ext cx="0" cy="17951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flipV="1">
              <a:off x="8742803" y="3373636"/>
              <a:ext cx="0" cy="17951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5" name="Group 55"/>
            <p:cNvGrpSpPr/>
            <p:nvPr/>
          </p:nvGrpSpPr>
          <p:grpSpPr>
            <a:xfrm>
              <a:off x="7683725" y="856785"/>
              <a:ext cx="2587382" cy="857357"/>
              <a:chOff x="1205594" y="4728921"/>
              <a:chExt cx="2587382" cy="857357"/>
            </a:xfrm>
          </p:grpSpPr>
          <p:sp>
            <p:nvSpPr>
              <p:cNvPr id="56" name="Rectangle 53"/>
              <p:cNvSpPr/>
              <p:nvPr/>
            </p:nvSpPr>
            <p:spPr>
              <a:xfrm>
                <a:off x="1205594" y="4728921"/>
                <a:ext cx="2076594" cy="369332"/>
              </a:xfrm>
              <a:prstGeom prst="rect">
                <a:avLst/>
              </a:prstGeom>
              <a:noFill/>
              <a:extLst/>
            </p:spPr>
            <p:txBody>
              <a:bodyPr wrap="none" rtlCol="0">
                <a:spAutoFit/>
              </a:bodyPr>
              <a:lstStyle/>
              <a:p>
                <a:r>
                  <a:rPr lang="en-US" b="1" dirty="0" smtClean="0">
                    <a:solidFill>
                      <a:schemeClr val="tx1">
                        <a:lumMod val="60000"/>
                        <a:lumOff val="40000"/>
                      </a:schemeClr>
                    </a:solidFill>
                  </a:rPr>
                  <a:t>Marketing activities</a:t>
                </a:r>
                <a:endParaRPr lang="en-US" b="1" dirty="0">
                  <a:solidFill>
                    <a:schemeClr val="tx1">
                      <a:lumMod val="60000"/>
                      <a:lumOff val="40000"/>
                    </a:schemeClr>
                  </a:solidFill>
                </a:endParaRPr>
              </a:p>
            </p:txBody>
          </p:sp>
          <p:sp>
            <p:nvSpPr>
              <p:cNvPr id="57" name="Rectangle 54"/>
              <p:cNvSpPr/>
              <p:nvPr/>
            </p:nvSpPr>
            <p:spPr>
              <a:xfrm>
                <a:off x="1205595" y="5063058"/>
                <a:ext cx="2587381" cy="523220"/>
              </a:xfrm>
              <a:prstGeom prst="rect">
                <a:avLst/>
              </a:prstGeom>
            </p:spPr>
            <p:txBody>
              <a:bodyPr wrap="square">
                <a:spAutoFit/>
              </a:bodyPr>
              <a:lstStyle/>
              <a:p>
                <a:pPr algn="just"/>
                <a:r>
                  <a:rPr lang="en-US" sz="1400" dirty="0" smtClean="0">
                    <a:solidFill>
                      <a:schemeClr val="tx2"/>
                    </a:solidFill>
                  </a:rPr>
                  <a:t>Preparing market entry</a:t>
                </a:r>
              </a:p>
              <a:p>
                <a:pPr algn="just"/>
                <a:r>
                  <a:rPr lang="en-US" sz="1400" dirty="0" smtClean="0">
                    <a:solidFill>
                      <a:schemeClr val="tx2"/>
                    </a:solidFill>
                  </a:rPr>
                  <a:t>(6/2016)</a:t>
                </a:r>
                <a:endParaRPr lang="en-US" sz="1400" dirty="0">
                  <a:solidFill>
                    <a:schemeClr val="tx2"/>
                  </a:solidFill>
                </a:endParaRPr>
              </a:p>
            </p:txBody>
          </p:sp>
        </p:grpSp>
        <p:pic>
          <p:nvPicPr>
            <p:cNvPr id="58" name="Bild 5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5631" y="5577054"/>
              <a:ext cx="2136241" cy="360363"/>
            </a:xfrm>
            <a:prstGeom prst="rect">
              <a:avLst/>
            </a:prstGeom>
          </p:spPr>
        </p:pic>
        <p:pic>
          <p:nvPicPr>
            <p:cNvPr id="59" name="Bild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856" y="5573223"/>
              <a:ext cx="1245410" cy="360180"/>
            </a:xfrm>
            <a:prstGeom prst="rect">
              <a:avLst/>
            </a:prstGeom>
          </p:spPr>
        </p:pic>
        <p:pic>
          <p:nvPicPr>
            <p:cNvPr id="60" name="Bild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798" y="5559979"/>
              <a:ext cx="1008159" cy="360295"/>
            </a:xfrm>
            <a:prstGeom prst="rect">
              <a:avLst/>
            </a:prstGeom>
          </p:spPr>
        </p:pic>
        <p:pic>
          <p:nvPicPr>
            <p:cNvPr id="61" name="Bild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6993" y="5573223"/>
              <a:ext cx="879423" cy="360420"/>
            </a:xfrm>
            <a:prstGeom prst="rect">
              <a:avLst/>
            </a:prstGeom>
          </p:spPr>
        </p:pic>
        <p:pic>
          <p:nvPicPr>
            <p:cNvPr id="62" name="Bild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3452" y="5606522"/>
              <a:ext cx="1134494" cy="260449"/>
            </a:xfrm>
            <a:prstGeom prst="rect">
              <a:avLst/>
            </a:prstGeom>
          </p:spPr>
        </p:pic>
        <p:pic>
          <p:nvPicPr>
            <p:cNvPr id="63" name="Bild 6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14107" y="5593134"/>
              <a:ext cx="843034" cy="287223"/>
            </a:xfrm>
            <a:prstGeom prst="rect">
              <a:avLst/>
            </a:prstGeom>
          </p:spPr>
        </p:pic>
        <p:grpSp>
          <p:nvGrpSpPr>
            <p:cNvPr id="64" name="Gruppierung 63"/>
            <p:cNvGrpSpPr/>
            <p:nvPr/>
          </p:nvGrpSpPr>
          <p:grpSpPr>
            <a:xfrm>
              <a:off x="9499272" y="2741107"/>
              <a:ext cx="608708" cy="608708"/>
              <a:chOff x="741694" y="3181490"/>
              <a:chExt cx="608708" cy="608708"/>
            </a:xfrm>
          </p:grpSpPr>
          <p:sp>
            <p:nvSpPr>
              <p:cNvPr id="65" name="Oval 64"/>
              <p:cNvSpPr/>
              <p:nvPr/>
            </p:nvSpPr>
            <p:spPr>
              <a:xfrm>
                <a:off x="741694" y="3181490"/>
                <a:ext cx="608708" cy="6087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293"/>
              <p:cNvSpPr/>
              <p:nvPr/>
            </p:nvSpPr>
            <p:spPr>
              <a:xfrm>
                <a:off x="907680" y="3369595"/>
                <a:ext cx="276736" cy="211996"/>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55"/>
            <p:cNvGrpSpPr/>
            <p:nvPr/>
          </p:nvGrpSpPr>
          <p:grpSpPr>
            <a:xfrm>
              <a:off x="9834796" y="1354998"/>
              <a:ext cx="2587382" cy="857357"/>
              <a:chOff x="1205594" y="4728921"/>
              <a:chExt cx="2587382" cy="857357"/>
            </a:xfrm>
          </p:grpSpPr>
          <p:sp>
            <p:nvSpPr>
              <p:cNvPr id="68" name="Rectangle 53"/>
              <p:cNvSpPr/>
              <p:nvPr/>
            </p:nvSpPr>
            <p:spPr>
              <a:xfrm>
                <a:off x="1205594" y="4728921"/>
                <a:ext cx="1801391" cy="369332"/>
              </a:xfrm>
              <a:prstGeom prst="rect">
                <a:avLst/>
              </a:prstGeom>
              <a:noFill/>
              <a:extLst/>
            </p:spPr>
            <p:txBody>
              <a:bodyPr wrap="none" rtlCol="0">
                <a:spAutoFit/>
              </a:bodyPr>
              <a:lstStyle/>
              <a:p>
                <a:r>
                  <a:rPr lang="en-US" b="1" dirty="0" smtClean="0">
                    <a:solidFill>
                      <a:schemeClr val="tx1">
                        <a:lumMod val="60000"/>
                        <a:lumOff val="40000"/>
                      </a:schemeClr>
                    </a:solidFill>
                  </a:rPr>
                  <a:t>PWC partnership</a:t>
                </a:r>
                <a:endParaRPr lang="en-US" b="1" dirty="0">
                  <a:solidFill>
                    <a:schemeClr val="tx1">
                      <a:lumMod val="60000"/>
                      <a:lumOff val="40000"/>
                    </a:schemeClr>
                  </a:solidFill>
                </a:endParaRPr>
              </a:p>
            </p:txBody>
          </p:sp>
          <p:sp>
            <p:nvSpPr>
              <p:cNvPr id="69" name="Rectangle 54"/>
              <p:cNvSpPr/>
              <p:nvPr/>
            </p:nvSpPr>
            <p:spPr>
              <a:xfrm>
                <a:off x="1205595" y="5063058"/>
                <a:ext cx="2587381" cy="523220"/>
              </a:xfrm>
              <a:prstGeom prst="rect">
                <a:avLst/>
              </a:prstGeom>
            </p:spPr>
            <p:txBody>
              <a:bodyPr wrap="square">
                <a:spAutoFit/>
              </a:bodyPr>
              <a:lstStyle/>
              <a:p>
                <a:pPr algn="just"/>
                <a:r>
                  <a:rPr lang="en-US" sz="1400" dirty="0">
                    <a:solidFill>
                      <a:schemeClr val="tx2"/>
                    </a:solidFill>
                  </a:rPr>
                  <a:t>R</a:t>
                </a:r>
                <a:r>
                  <a:rPr lang="en-US" sz="1400" dirty="0" smtClean="0">
                    <a:solidFill>
                      <a:schemeClr val="tx2"/>
                    </a:solidFill>
                  </a:rPr>
                  <a:t>eseller</a:t>
                </a:r>
              </a:p>
              <a:p>
                <a:pPr algn="just"/>
                <a:r>
                  <a:rPr lang="en-US" sz="1400" dirty="0" smtClean="0">
                    <a:solidFill>
                      <a:schemeClr val="tx2"/>
                    </a:solidFill>
                  </a:rPr>
                  <a:t>(2/2017)</a:t>
                </a:r>
                <a:endParaRPr lang="en-US" sz="1400" dirty="0">
                  <a:solidFill>
                    <a:schemeClr val="tx2"/>
                  </a:solidFill>
                </a:endParaRPr>
              </a:p>
            </p:txBody>
          </p:sp>
        </p:grpSp>
        <p:cxnSp>
          <p:nvCxnSpPr>
            <p:cNvPr id="70" name="Gerade Verbindung 69"/>
            <p:cNvCxnSpPr/>
            <p:nvPr/>
          </p:nvCxnSpPr>
          <p:spPr>
            <a:xfrm flipV="1">
              <a:off x="9795176" y="1452532"/>
              <a:ext cx="0" cy="13047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72" name="Datumsplatzhalter 71"/>
          <p:cNvSpPr>
            <a:spLocks noGrp="1"/>
          </p:cNvSpPr>
          <p:nvPr>
            <p:ph type="dt" sz="half" idx="10"/>
          </p:nvPr>
        </p:nvSpPr>
        <p:spPr/>
        <p:txBody>
          <a:bodyPr/>
          <a:lstStyle/>
          <a:p>
            <a:r>
              <a:rPr lang="de-AT" smtClean="0"/>
              <a:t>09.06.17</a:t>
            </a:r>
            <a:endParaRPr lang="de-DE"/>
          </a:p>
        </p:txBody>
      </p:sp>
      <p:sp>
        <p:nvSpPr>
          <p:cNvPr id="73" name="Fußzeilenplatzhalter 72"/>
          <p:cNvSpPr>
            <a:spLocks noGrp="1"/>
          </p:cNvSpPr>
          <p:nvPr>
            <p:ph type="ftr" sz="quarter" idx="11"/>
          </p:nvPr>
        </p:nvSpPr>
        <p:spPr/>
        <p:txBody>
          <a:bodyPr/>
          <a:lstStyle/>
          <a:p>
            <a:r>
              <a:rPr lang="de-DE" smtClean="0"/>
              <a:t>openlaws</a:t>
            </a:r>
            <a:endParaRPr lang="de-DE"/>
          </a:p>
        </p:txBody>
      </p:sp>
      <p:sp>
        <p:nvSpPr>
          <p:cNvPr id="74" name="Foliennummernplatzhalter 73"/>
          <p:cNvSpPr>
            <a:spLocks noGrp="1"/>
          </p:cNvSpPr>
          <p:nvPr>
            <p:ph type="sldNum" sz="quarter" idx="12"/>
          </p:nvPr>
        </p:nvSpPr>
        <p:spPr/>
        <p:txBody>
          <a:bodyPr/>
          <a:lstStyle/>
          <a:p>
            <a:fld id="{527C0A78-094D-1A45-89BE-2F61FED4B547}" type="slidenum">
              <a:rPr lang="de-DE" smtClean="0"/>
              <a:t>6</a:t>
            </a:fld>
            <a:endParaRPr lang="de-DE"/>
          </a:p>
        </p:txBody>
      </p:sp>
    </p:spTree>
    <p:extLst>
      <p:ext uri="{BB962C8B-B14F-4D97-AF65-F5344CB8AC3E}">
        <p14:creationId xmlns:p14="http://schemas.microsoft.com/office/powerpoint/2010/main" val="1276045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014" y="0"/>
            <a:ext cx="8920232" cy="6306207"/>
          </a:xfrm>
          <a:prstGeom prst="rect">
            <a:avLst/>
          </a:prstGeom>
        </p:spPr>
      </p:pic>
      <p:sp>
        <p:nvSpPr>
          <p:cNvPr id="5" name="Textfeld 4"/>
          <p:cNvSpPr txBox="1"/>
          <p:nvPr/>
        </p:nvSpPr>
        <p:spPr>
          <a:xfrm>
            <a:off x="9310789" y="694077"/>
            <a:ext cx="2676309" cy="3477875"/>
          </a:xfrm>
          <a:prstGeom prst="rect">
            <a:avLst/>
          </a:prstGeom>
          <a:noFill/>
        </p:spPr>
        <p:txBody>
          <a:bodyPr wrap="none" rtlCol="0">
            <a:spAutoFit/>
          </a:bodyPr>
          <a:lstStyle/>
          <a:p>
            <a:pPr algn="ctr"/>
            <a:r>
              <a:rPr lang="de-DE" sz="4400" b="1" dirty="0" smtClean="0">
                <a:solidFill>
                  <a:schemeClr val="accent1"/>
                </a:solidFill>
              </a:rPr>
              <a:t>A KEY </a:t>
            </a:r>
          </a:p>
          <a:p>
            <a:pPr algn="ctr"/>
            <a:r>
              <a:rPr lang="de-DE" sz="4400" b="1" dirty="0" smtClean="0">
                <a:solidFill>
                  <a:schemeClr val="accent1"/>
                </a:solidFill>
              </a:rPr>
              <a:t>RESOURCE</a:t>
            </a:r>
          </a:p>
          <a:p>
            <a:pPr algn="ctr"/>
            <a:r>
              <a:rPr lang="de-DE" sz="4400" b="1" dirty="0" smtClean="0">
                <a:solidFill>
                  <a:schemeClr val="accent1"/>
                </a:solidFill>
              </a:rPr>
              <a:t>...</a:t>
            </a:r>
          </a:p>
          <a:p>
            <a:pPr algn="ctr"/>
            <a:r>
              <a:rPr lang="de-DE" sz="4400" b="1" dirty="0" smtClean="0">
                <a:solidFill>
                  <a:schemeClr val="accent1"/>
                </a:solidFill>
              </a:rPr>
              <a:t>AND IT‘S </a:t>
            </a:r>
          </a:p>
          <a:p>
            <a:pPr algn="ctr"/>
            <a:r>
              <a:rPr lang="de-DE" sz="4400" b="1" dirty="0" smtClean="0">
                <a:solidFill>
                  <a:schemeClr val="accent1"/>
                </a:solidFill>
              </a:rPr>
              <a:t>FREE</a:t>
            </a:r>
            <a:endParaRPr lang="de-DE" sz="4400" b="1" dirty="0">
              <a:solidFill>
                <a:schemeClr val="accent1"/>
              </a:solidFill>
            </a:endParaRPr>
          </a:p>
        </p:txBody>
      </p:sp>
      <p:sp>
        <p:nvSpPr>
          <p:cNvPr id="2" name="Datumsplatzhalter 1"/>
          <p:cNvSpPr>
            <a:spLocks noGrp="1"/>
          </p:cNvSpPr>
          <p:nvPr>
            <p:ph type="dt" sz="half" idx="10"/>
          </p:nvPr>
        </p:nvSpPr>
        <p:spPr/>
        <p:txBody>
          <a:bodyPr/>
          <a:lstStyle/>
          <a:p>
            <a:r>
              <a:rPr lang="de-AT" smtClean="0"/>
              <a:t>09.06.17</a:t>
            </a:r>
            <a:endParaRPr lang="de-DE"/>
          </a:p>
        </p:txBody>
      </p:sp>
      <p:sp>
        <p:nvSpPr>
          <p:cNvPr id="3" name="Fußzeilenplatzhalter 2"/>
          <p:cNvSpPr>
            <a:spLocks noGrp="1"/>
          </p:cNvSpPr>
          <p:nvPr>
            <p:ph type="ftr" sz="quarter" idx="11"/>
          </p:nvPr>
        </p:nvSpPr>
        <p:spPr/>
        <p:txBody>
          <a:bodyPr/>
          <a:lstStyle/>
          <a:p>
            <a:r>
              <a:rPr lang="de-DE" smtClean="0"/>
              <a:t>openlaws</a:t>
            </a:r>
            <a:endParaRPr lang="de-DE"/>
          </a:p>
        </p:txBody>
      </p:sp>
      <p:sp>
        <p:nvSpPr>
          <p:cNvPr id="6" name="Foliennummernplatzhalter 5"/>
          <p:cNvSpPr>
            <a:spLocks noGrp="1"/>
          </p:cNvSpPr>
          <p:nvPr>
            <p:ph type="sldNum" sz="quarter" idx="12"/>
          </p:nvPr>
        </p:nvSpPr>
        <p:spPr/>
        <p:txBody>
          <a:bodyPr/>
          <a:lstStyle/>
          <a:p>
            <a:fld id="{527C0A78-094D-1A45-89BE-2F61FED4B547}" type="slidenum">
              <a:rPr lang="de-DE" smtClean="0"/>
              <a:t>7</a:t>
            </a:fld>
            <a:endParaRPr lang="de-DE"/>
          </a:p>
        </p:txBody>
      </p:sp>
    </p:spTree>
    <p:extLst>
      <p:ext uri="{BB962C8B-B14F-4D97-AF65-F5344CB8AC3E}">
        <p14:creationId xmlns:p14="http://schemas.microsoft.com/office/powerpoint/2010/main" val="31396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343650"/>
          </a:xfrm>
          <a:prstGeom prst="rect">
            <a:avLst/>
          </a:prstGeom>
        </p:spPr>
      </p:pic>
      <p:sp>
        <p:nvSpPr>
          <p:cNvPr id="3" name="Datumsplatzhalter 2"/>
          <p:cNvSpPr>
            <a:spLocks noGrp="1"/>
          </p:cNvSpPr>
          <p:nvPr>
            <p:ph type="dt" sz="half" idx="10"/>
          </p:nvPr>
        </p:nvSpPr>
        <p:spPr/>
        <p:txBody>
          <a:bodyPr/>
          <a:lstStyle/>
          <a:p>
            <a:r>
              <a:rPr lang="de-AT" smtClean="0"/>
              <a:t>09.06.17</a:t>
            </a:r>
            <a:endParaRPr lang="de-DE"/>
          </a:p>
        </p:txBody>
      </p:sp>
      <p:sp>
        <p:nvSpPr>
          <p:cNvPr id="4" name="Fußzeilenplatzhalter 3"/>
          <p:cNvSpPr>
            <a:spLocks noGrp="1"/>
          </p:cNvSpPr>
          <p:nvPr>
            <p:ph type="ftr" sz="quarter" idx="11"/>
          </p:nvPr>
        </p:nvSpPr>
        <p:spPr/>
        <p:txBody>
          <a:bodyPr/>
          <a:lstStyle/>
          <a:p>
            <a:r>
              <a:rPr lang="de-DE" smtClean="0"/>
              <a:t>openlaws</a:t>
            </a:r>
            <a:endParaRPr lang="de-DE"/>
          </a:p>
        </p:txBody>
      </p:sp>
      <p:sp>
        <p:nvSpPr>
          <p:cNvPr id="5" name="Foliennummernplatzhalter 4"/>
          <p:cNvSpPr>
            <a:spLocks noGrp="1"/>
          </p:cNvSpPr>
          <p:nvPr>
            <p:ph type="sldNum" sz="quarter" idx="12"/>
          </p:nvPr>
        </p:nvSpPr>
        <p:spPr/>
        <p:txBody>
          <a:bodyPr/>
          <a:lstStyle/>
          <a:p>
            <a:fld id="{527C0A78-094D-1A45-89BE-2F61FED4B547}" type="slidenum">
              <a:rPr lang="de-DE" smtClean="0"/>
              <a:t>8</a:t>
            </a:fld>
            <a:endParaRPr lang="de-DE"/>
          </a:p>
        </p:txBody>
      </p:sp>
    </p:spTree>
    <p:extLst>
      <p:ext uri="{BB962C8B-B14F-4D97-AF65-F5344CB8AC3E}">
        <p14:creationId xmlns:p14="http://schemas.microsoft.com/office/powerpoint/2010/main" val="110093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Casetext</a:t>
            </a:r>
            <a:endParaRPr lang="de-DE" dirty="0"/>
          </a:p>
        </p:txBody>
      </p:sp>
      <p:pic>
        <p:nvPicPr>
          <p:cNvPr id="5" name="Inhaltsplatzhalter 4"/>
          <p:cNvPicPr>
            <a:picLocks noGrp="1" noChangeAspect="1"/>
          </p:cNvPicPr>
          <p:nvPr>
            <p:ph idx="1"/>
          </p:nvPr>
        </p:nvPicPr>
        <p:blipFill>
          <a:blip r:embed="rId2"/>
          <a:stretch>
            <a:fillRect/>
          </a:stretch>
        </p:blipFill>
        <p:spPr>
          <a:xfrm>
            <a:off x="4800600" y="1099936"/>
            <a:ext cx="6492875" cy="4521603"/>
          </a:xfrm>
          <a:prstGeom prst="rect">
            <a:avLst/>
          </a:prstGeom>
          <a:effectLst>
            <a:outerShdw blurRad="50800" dist="38100" dir="2700000" algn="tl" rotWithShape="0">
              <a:prstClr val="black">
                <a:alpha val="40000"/>
              </a:prstClr>
            </a:outerShdw>
          </a:effectLst>
        </p:spPr>
      </p:pic>
      <p:sp>
        <p:nvSpPr>
          <p:cNvPr id="4" name="Textplatzhalter 3"/>
          <p:cNvSpPr>
            <a:spLocks noGrp="1"/>
          </p:cNvSpPr>
          <p:nvPr>
            <p:ph type="body" sz="half" idx="2"/>
          </p:nvPr>
        </p:nvSpPr>
        <p:spPr/>
        <p:txBody>
          <a:bodyPr/>
          <a:lstStyle/>
          <a:p>
            <a:r>
              <a:rPr lang="de-DE" dirty="0" err="1"/>
              <a:t>Efficient</a:t>
            </a:r>
            <a:r>
              <a:rPr lang="de-DE" dirty="0"/>
              <a:t>, intelligent, </a:t>
            </a:r>
            <a:r>
              <a:rPr lang="de-DE" dirty="0" err="1"/>
              <a:t>and</a:t>
            </a:r>
            <a:r>
              <a:rPr lang="de-DE" dirty="0"/>
              <a:t> </a:t>
            </a:r>
            <a:r>
              <a:rPr lang="de-DE" dirty="0" err="1"/>
              <a:t>accessible</a:t>
            </a:r>
            <a:r>
              <a:rPr lang="de-DE" dirty="0"/>
              <a:t> legal </a:t>
            </a:r>
            <a:r>
              <a:rPr lang="de-DE" dirty="0" err="1"/>
              <a:t>research</a:t>
            </a:r>
            <a:r>
              <a:rPr lang="de-DE" dirty="0"/>
              <a:t>.</a:t>
            </a:r>
            <a:endParaRPr lang="de-DE" dirty="0" smtClean="0"/>
          </a:p>
          <a:p>
            <a:r>
              <a:rPr lang="de-DE" dirty="0" err="1" smtClean="0"/>
              <a:t>We're</a:t>
            </a:r>
            <a:r>
              <a:rPr lang="de-DE" dirty="0" smtClean="0"/>
              <a:t> </a:t>
            </a:r>
            <a:r>
              <a:rPr lang="de-DE" dirty="0" err="1"/>
              <a:t>empowering</a:t>
            </a:r>
            <a:r>
              <a:rPr lang="de-DE" dirty="0"/>
              <a:t> </a:t>
            </a:r>
            <a:r>
              <a:rPr lang="de-DE" dirty="0" err="1"/>
              <a:t>litigators</a:t>
            </a:r>
            <a:r>
              <a:rPr lang="de-DE" dirty="0"/>
              <a:t> </a:t>
            </a:r>
            <a:r>
              <a:rPr lang="de-DE" dirty="0" err="1"/>
              <a:t>to</a:t>
            </a:r>
            <a:r>
              <a:rPr lang="de-DE" dirty="0"/>
              <a:t> </a:t>
            </a:r>
            <a:r>
              <a:rPr lang="de-DE" dirty="0" err="1"/>
              <a:t>better</a:t>
            </a:r>
            <a:r>
              <a:rPr lang="de-DE" dirty="0"/>
              <a:t> </a:t>
            </a:r>
            <a:r>
              <a:rPr lang="de-DE" dirty="0" err="1"/>
              <a:t>serve</a:t>
            </a:r>
            <a:r>
              <a:rPr lang="de-DE" dirty="0"/>
              <a:t> </a:t>
            </a:r>
            <a:r>
              <a:rPr lang="de-DE" dirty="0" err="1"/>
              <a:t>their</a:t>
            </a:r>
            <a:r>
              <a:rPr lang="de-DE" dirty="0"/>
              <a:t> </a:t>
            </a:r>
            <a:r>
              <a:rPr lang="de-DE" dirty="0" err="1"/>
              <a:t>clients</a:t>
            </a:r>
            <a:r>
              <a:rPr lang="de-DE" dirty="0"/>
              <a:t> </a:t>
            </a:r>
            <a:r>
              <a:rPr lang="de-DE" dirty="0" err="1"/>
              <a:t>through</a:t>
            </a:r>
            <a:r>
              <a:rPr lang="de-DE" dirty="0"/>
              <a:t> </a:t>
            </a:r>
            <a:r>
              <a:rPr lang="de-DE" dirty="0" err="1"/>
              <a:t>advanced</a:t>
            </a:r>
            <a:r>
              <a:rPr lang="de-DE" dirty="0"/>
              <a:t> </a:t>
            </a:r>
            <a:r>
              <a:rPr lang="de-DE" dirty="0" err="1"/>
              <a:t>information</a:t>
            </a:r>
            <a:r>
              <a:rPr lang="de-DE" dirty="0"/>
              <a:t> </a:t>
            </a:r>
            <a:r>
              <a:rPr lang="de-DE" dirty="0" err="1"/>
              <a:t>services</a:t>
            </a:r>
            <a:r>
              <a:rPr lang="de-DE" dirty="0"/>
              <a:t>, </a:t>
            </a:r>
            <a:r>
              <a:rPr lang="de-DE" dirty="0" err="1"/>
              <a:t>backed</a:t>
            </a:r>
            <a:r>
              <a:rPr lang="de-DE" dirty="0"/>
              <a:t> </a:t>
            </a:r>
            <a:r>
              <a:rPr lang="de-DE" dirty="0" err="1"/>
              <a:t>by</a:t>
            </a:r>
            <a:r>
              <a:rPr lang="de-DE" dirty="0"/>
              <a:t> </a:t>
            </a:r>
            <a:r>
              <a:rPr lang="de-DE" dirty="0" err="1"/>
              <a:t>cutting</a:t>
            </a:r>
            <a:r>
              <a:rPr lang="de-DE" dirty="0"/>
              <a:t> </a:t>
            </a:r>
            <a:r>
              <a:rPr lang="de-DE" dirty="0" err="1"/>
              <a:t>edge</a:t>
            </a:r>
            <a:r>
              <a:rPr lang="de-DE" dirty="0"/>
              <a:t> </a:t>
            </a:r>
            <a:r>
              <a:rPr lang="de-DE" dirty="0" err="1"/>
              <a:t>technology</a:t>
            </a:r>
            <a:r>
              <a:rPr lang="de-DE" dirty="0"/>
              <a:t>, </a:t>
            </a:r>
            <a:r>
              <a:rPr lang="de-DE" dirty="0" err="1"/>
              <a:t>and</a:t>
            </a:r>
            <a:r>
              <a:rPr lang="de-DE" dirty="0"/>
              <a:t> expert </a:t>
            </a:r>
            <a:r>
              <a:rPr lang="de-DE" dirty="0" err="1"/>
              <a:t>analysis</a:t>
            </a:r>
            <a:r>
              <a:rPr lang="de-DE" dirty="0"/>
              <a:t> </a:t>
            </a:r>
            <a:r>
              <a:rPr lang="de-DE" dirty="0" err="1"/>
              <a:t>from</a:t>
            </a:r>
            <a:r>
              <a:rPr lang="de-DE" dirty="0"/>
              <a:t> </a:t>
            </a:r>
            <a:r>
              <a:rPr lang="de-DE" dirty="0" err="1"/>
              <a:t>the</a:t>
            </a:r>
            <a:r>
              <a:rPr lang="de-DE" dirty="0"/>
              <a:t> legal </a:t>
            </a:r>
            <a:r>
              <a:rPr lang="de-DE" dirty="0" err="1"/>
              <a:t>community</a:t>
            </a:r>
            <a:endParaRPr lang="de-DE" dirty="0"/>
          </a:p>
        </p:txBody>
      </p:sp>
      <p:sp>
        <p:nvSpPr>
          <p:cNvPr id="6" name="Datumsplatzhalter 5"/>
          <p:cNvSpPr>
            <a:spLocks noGrp="1"/>
          </p:cNvSpPr>
          <p:nvPr>
            <p:ph type="dt" sz="half" idx="10"/>
          </p:nvPr>
        </p:nvSpPr>
        <p:spPr/>
        <p:txBody>
          <a:bodyPr/>
          <a:lstStyle/>
          <a:p>
            <a:r>
              <a:rPr lang="de-AT" smtClean="0"/>
              <a:t>09.06.17</a:t>
            </a:r>
            <a:endParaRPr lang="de-DE"/>
          </a:p>
        </p:txBody>
      </p:sp>
      <p:sp>
        <p:nvSpPr>
          <p:cNvPr id="7" name="Fußzeilenplatzhalter 6"/>
          <p:cNvSpPr>
            <a:spLocks noGrp="1"/>
          </p:cNvSpPr>
          <p:nvPr>
            <p:ph type="ftr" sz="quarter" idx="11"/>
          </p:nvPr>
        </p:nvSpPr>
        <p:spPr/>
        <p:txBody>
          <a:bodyPr/>
          <a:lstStyle/>
          <a:p>
            <a:r>
              <a:rPr lang="de-DE" smtClean="0"/>
              <a:t>openlaws</a:t>
            </a:r>
            <a:endParaRPr lang="de-DE"/>
          </a:p>
        </p:txBody>
      </p:sp>
      <p:sp>
        <p:nvSpPr>
          <p:cNvPr id="8" name="Foliennummernplatzhalter 7"/>
          <p:cNvSpPr>
            <a:spLocks noGrp="1"/>
          </p:cNvSpPr>
          <p:nvPr>
            <p:ph type="sldNum" sz="quarter" idx="12"/>
          </p:nvPr>
        </p:nvSpPr>
        <p:spPr/>
        <p:txBody>
          <a:bodyPr/>
          <a:lstStyle/>
          <a:p>
            <a:fld id="{527C0A78-094D-1A45-89BE-2F61FED4B547}" type="slidenum">
              <a:rPr lang="de-DE" smtClean="0"/>
              <a:t>9</a:t>
            </a:fld>
            <a:endParaRPr lang="de-DE"/>
          </a:p>
        </p:txBody>
      </p:sp>
    </p:spTree>
    <p:extLst>
      <p:ext uri="{BB962C8B-B14F-4D97-AF65-F5344CB8AC3E}">
        <p14:creationId xmlns:p14="http://schemas.microsoft.com/office/powerpoint/2010/main" val="1515477865"/>
      </p:ext>
    </p:extLst>
  </p:cSld>
  <p:clrMapOvr>
    <a:masterClrMapping/>
  </p:clrMapOvr>
</p:sld>
</file>

<file path=ppt/theme/theme1.xml><?xml version="1.0" encoding="utf-8"?>
<a:theme xmlns:a="http://schemas.openxmlformats.org/drawingml/2006/main" name="Rückblick">
  <a:themeElements>
    <a:clrScheme name="Rückblick">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856</Words>
  <Application>Microsoft Macintosh PowerPoint</Application>
  <PresentationFormat>Breitbild</PresentationFormat>
  <Paragraphs>185</Paragraphs>
  <Slides>19</Slides>
  <Notes>5</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19</vt:i4>
      </vt:variant>
    </vt:vector>
  </HeadingPairs>
  <TitlesOfParts>
    <vt:vector size="22" baseType="lpstr">
      <vt:lpstr>Calibri</vt:lpstr>
      <vt:lpstr>Calibri Light</vt:lpstr>
      <vt:lpstr>Rückblick</vt:lpstr>
      <vt:lpstr>Open Data as a Resource for  Legal Tech Projects and Startups</vt:lpstr>
      <vt:lpstr>PowerPoint-Präsentation</vt:lpstr>
      <vt:lpstr>openlaws</vt:lpstr>
      <vt:lpstr>PowerPoint-Präsentation</vt:lpstr>
      <vt:lpstr>PowerPoint-Präsentation</vt:lpstr>
      <vt:lpstr>PowerPoint-Präsentation</vt:lpstr>
      <vt:lpstr>PowerPoint-Präsentation</vt:lpstr>
      <vt:lpstr>PowerPoint-Präsentation</vt:lpstr>
      <vt:lpstr>Casetext</vt:lpstr>
      <vt:lpstr>Ravel</vt:lpstr>
      <vt:lpstr>compass</vt:lpstr>
      <vt:lpstr>EuroCases</vt:lpstr>
      <vt:lpstr>Lexbase</vt:lpstr>
      <vt:lpstr>Weblaw</vt:lpstr>
      <vt:lpstr>APIAX</vt:lpstr>
      <vt:lpstr>PublicAccess.eu</vt:lpstr>
      <vt:lpstr>Geneva Centre for the Democratic Control of Armed Forces (DCAF) </vt:lpstr>
      <vt:lpstr>PowerPoint-Präsentation</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Clemens Wass</dc:creator>
  <cp:lastModifiedBy>Clemens Wass</cp:lastModifiedBy>
  <cp:revision>43</cp:revision>
  <dcterms:created xsi:type="dcterms:W3CDTF">2017-05-23T09:53:56Z</dcterms:created>
  <dcterms:modified xsi:type="dcterms:W3CDTF">2017-06-07T19:02:06Z</dcterms:modified>
</cp:coreProperties>
</file>